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0"/>
  </p:notesMasterIdLst>
  <p:handoutMasterIdLst>
    <p:handoutMasterId r:id="rId31"/>
  </p:handoutMasterIdLst>
  <p:sldIdLst>
    <p:sldId id="259" r:id="rId2"/>
    <p:sldId id="358" r:id="rId3"/>
    <p:sldId id="415" r:id="rId4"/>
    <p:sldId id="422" r:id="rId5"/>
    <p:sldId id="426" r:id="rId6"/>
    <p:sldId id="427" r:id="rId7"/>
    <p:sldId id="425" r:id="rId8"/>
    <p:sldId id="428" r:id="rId9"/>
    <p:sldId id="429" r:id="rId10"/>
    <p:sldId id="430" r:id="rId11"/>
    <p:sldId id="434" r:id="rId12"/>
    <p:sldId id="360" r:id="rId13"/>
    <p:sldId id="431" r:id="rId14"/>
    <p:sldId id="433" r:id="rId15"/>
    <p:sldId id="398" r:id="rId16"/>
    <p:sldId id="399" r:id="rId17"/>
    <p:sldId id="435" r:id="rId18"/>
    <p:sldId id="436" r:id="rId19"/>
    <p:sldId id="393" r:id="rId20"/>
    <p:sldId id="441" r:id="rId21"/>
    <p:sldId id="442" r:id="rId22"/>
    <p:sldId id="444" r:id="rId23"/>
    <p:sldId id="409" r:id="rId24"/>
    <p:sldId id="363" r:id="rId25"/>
    <p:sldId id="366" r:id="rId26"/>
    <p:sldId id="367" r:id="rId27"/>
    <p:sldId id="368" r:id="rId28"/>
    <p:sldId id="416" r:id="rId2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FF6600"/>
    <a:srgbClr val="9A0000"/>
    <a:srgbClr val="CC0000"/>
    <a:srgbClr val="376092"/>
    <a:srgbClr val="3366CC"/>
    <a:srgbClr val="FFBA8B"/>
    <a:srgbClr val="99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2" autoAdjust="0"/>
    <p:restoredTop sz="98671" autoAdjust="0"/>
  </p:normalViewPr>
  <p:slideViewPr>
    <p:cSldViewPr>
      <p:cViewPr varScale="1">
        <p:scale>
          <a:sx n="111" d="100"/>
          <a:sy n="111" d="100"/>
        </p:scale>
        <p:origin x="1626" y="102"/>
      </p:cViewPr>
      <p:guideLst>
        <p:guide orient="horz" pos="2160"/>
        <p:guide pos="2880"/>
      </p:guideLst>
    </p:cSldViewPr>
  </p:slideViewPr>
  <p:outlineViewPr>
    <p:cViewPr>
      <p:scale>
        <a:sx n="33" d="100"/>
        <a:sy n="33" d="100"/>
      </p:scale>
      <p:origin x="0" y="2064"/>
    </p:cViewPr>
  </p:outlineViewPr>
  <p:notesTextViewPr>
    <p:cViewPr>
      <p:scale>
        <a:sx n="1" d="1"/>
        <a:sy n="1" d="1"/>
      </p:scale>
      <p:origin x="0" y="0"/>
    </p:cViewPr>
  </p:notesTextViewPr>
  <p:sorterViewPr>
    <p:cViewPr>
      <p:scale>
        <a:sx n="80" d="100"/>
        <a:sy n="8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4D4407D-E063-4D12-99FF-A11F6278E155}" type="datetimeFigureOut">
              <a:rPr lang="fr-FR" smtClean="0"/>
              <a:t>17/10/2019</a:t>
            </a:fld>
            <a:endParaRPr lang="fr-FR" dirty="0"/>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2D16A4C-AF55-43AD-8664-CB650F2127AB}" type="slidenum">
              <a:rPr lang="fr-FR" smtClean="0"/>
              <a:t>‹N°›</a:t>
            </a:fld>
            <a:endParaRPr lang="fr-FR" dirty="0"/>
          </a:p>
        </p:txBody>
      </p:sp>
    </p:spTree>
    <p:extLst>
      <p:ext uri="{BB962C8B-B14F-4D97-AF65-F5344CB8AC3E}">
        <p14:creationId xmlns:p14="http://schemas.microsoft.com/office/powerpoint/2010/main" val="19405718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ED6C282-7E84-40CB-9DB4-89064B935DFF}" type="datetimeFigureOut">
              <a:rPr lang="fr-FR" smtClean="0"/>
              <a:t>17/10/2019</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7490BBDF-8801-45D5-8554-1F4AC1F06DD5}" type="slidenum">
              <a:rPr lang="fr-FR" smtClean="0"/>
              <a:t>‹N°›</a:t>
            </a:fld>
            <a:endParaRPr lang="fr-FR" dirty="0"/>
          </a:p>
        </p:txBody>
      </p:sp>
    </p:spTree>
    <p:extLst>
      <p:ext uri="{BB962C8B-B14F-4D97-AF65-F5344CB8AC3E}">
        <p14:creationId xmlns:p14="http://schemas.microsoft.com/office/powerpoint/2010/main" val="254023775"/>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endParaRPr lang="fr-FR" dirty="0"/>
          </a:p>
        </p:txBody>
      </p:sp>
      <p:sp>
        <p:nvSpPr>
          <p:cNvPr id="5" name="Espace réservé du numéro de diapositive 4"/>
          <p:cNvSpPr>
            <a:spLocks noGrp="1"/>
          </p:cNvSpPr>
          <p:nvPr>
            <p:ph type="sldNum" sz="quarter" idx="11"/>
          </p:nvPr>
        </p:nvSpPr>
        <p:spPr/>
        <p:txBody>
          <a:bodyPr/>
          <a:lstStyle/>
          <a:p>
            <a:fld id="{7490BBDF-8801-45D5-8554-1F4AC1F06DD5}" type="slidenum">
              <a:rPr lang="fr-FR" smtClean="0"/>
              <a:t>1</a:t>
            </a:fld>
            <a:endParaRPr lang="fr-FR" dirty="0"/>
          </a:p>
        </p:txBody>
      </p:sp>
    </p:spTree>
    <p:extLst>
      <p:ext uri="{BB962C8B-B14F-4D97-AF65-F5344CB8AC3E}">
        <p14:creationId xmlns:p14="http://schemas.microsoft.com/office/powerpoint/2010/main" val="1057495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fr-FR" smtClean="0"/>
              <a:t>Modifiez le style du titre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DCD0F437-8646-4B5B-9CE1-D40D571EECD1}" type="datetime1">
              <a:rPr lang="fr-FR" smtClean="0"/>
              <a:t>17/10/2019</a:t>
            </a:fld>
            <a:endParaRPr lang="fr-FR" dirty="0"/>
          </a:p>
        </p:txBody>
      </p:sp>
      <p:sp>
        <p:nvSpPr>
          <p:cNvPr id="5" name="Footer Placeholder 4"/>
          <p:cNvSpPr>
            <a:spLocks noGrp="1"/>
          </p:cNvSpPr>
          <p:nvPr>
            <p:ph type="ftr" sz="quarter" idx="11"/>
          </p:nvPr>
        </p:nvSpPr>
        <p:spPr/>
        <p:txBody>
          <a:bodyPr/>
          <a:lstStyle/>
          <a:p>
            <a:r>
              <a:rPr lang="fr-FR" dirty="0" smtClean="0"/>
              <a:t>Diapo </a:t>
            </a:r>
            <a:endParaRPr lang="fr-FR" dirty="0"/>
          </a:p>
        </p:txBody>
      </p:sp>
      <p:sp>
        <p:nvSpPr>
          <p:cNvPr id="6" name="Slide Number Placeholder 5"/>
          <p:cNvSpPr>
            <a:spLocks noGrp="1"/>
          </p:cNvSpPr>
          <p:nvPr>
            <p:ph type="sldNum" sz="quarter" idx="12"/>
          </p:nvPr>
        </p:nvSpPr>
        <p:spPr/>
        <p:txBody>
          <a:bodyPr/>
          <a:lstStyle/>
          <a:p>
            <a:fld id="{13A0B67E-F0A4-4270-9BD8-92F97ED03ACC}" type="slidenum">
              <a:rPr lang="fr-FR" smtClean="0"/>
              <a:t>‹N°›</a:t>
            </a:fld>
            <a:endParaRPr lang="fr-FR"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C6444179-D6D4-432F-BA8C-CCD16490A519}" type="datetime1">
              <a:rPr lang="fr-FR" smtClean="0"/>
              <a:t>17/10/2019</a:t>
            </a:fld>
            <a:endParaRPr lang="fr-FR" dirty="0"/>
          </a:p>
        </p:txBody>
      </p:sp>
      <p:sp>
        <p:nvSpPr>
          <p:cNvPr id="5" name="Footer Placeholder 4"/>
          <p:cNvSpPr>
            <a:spLocks noGrp="1"/>
          </p:cNvSpPr>
          <p:nvPr>
            <p:ph type="ftr" sz="quarter" idx="11"/>
          </p:nvPr>
        </p:nvSpPr>
        <p:spPr/>
        <p:txBody>
          <a:bodyPr/>
          <a:lstStyle/>
          <a:p>
            <a:r>
              <a:rPr lang="fr-FR" dirty="0" smtClean="0"/>
              <a:t>Diapo </a:t>
            </a:r>
            <a:endParaRPr lang="fr-FR" dirty="0"/>
          </a:p>
        </p:txBody>
      </p:sp>
      <p:sp>
        <p:nvSpPr>
          <p:cNvPr id="6" name="Slide Number Placeholder 5"/>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fr-FR" smtClean="0"/>
              <a:t>Modifiez le style du titre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098C13D4-F6B5-4EA5-91D5-D0B0F73AC5A0}" type="datetime1">
              <a:rPr lang="fr-FR" smtClean="0"/>
              <a:t>17/10/2019</a:t>
            </a:fld>
            <a:endParaRPr lang="fr-FR" dirty="0"/>
          </a:p>
        </p:txBody>
      </p:sp>
      <p:sp>
        <p:nvSpPr>
          <p:cNvPr id="5" name="Footer Placeholder 4"/>
          <p:cNvSpPr>
            <a:spLocks noGrp="1"/>
          </p:cNvSpPr>
          <p:nvPr>
            <p:ph type="ftr" sz="quarter" idx="11"/>
          </p:nvPr>
        </p:nvSpPr>
        <p:spPr/>
        <p:txBody>
          <a:bodyPr/>
          <a:lstStyle/>
          <a:p>
            <a:r>
              <a:rPr lang="fr-FR" dirty="0" smtClean="0"/>
              <a:t>Diapo </a:t>
            </a:r>
            <a:endParaRPr lang="fr-FR" dirty="0"/>
          </a:p>
        </p:txBody>
      </p:sp>
      <p:sp>
        <p:nvSpPr>
          <p:cNvPr id="6" name="Slide Number Placeholder 5"/>
          <p:cNvSpPr>
            <a:spLocks noGrp="1"/>
          </p:cNvSpPr>
          <p:nvPr>
            <p:ph type="sldNum" sz="quarter" idx="12"/>
          </p:nvPr>
        </p:nvSpPr>
        <p:spPr/>
        <p:txBody>
          <a:bodyPr/>
          <a:lstStyle/>
          <a:p>
            <a:fld id="{13A0B67E-F0A4-4270-9BD8-92F97ED03ACC}" type="slidenum">
              <a:rPr lang="fr-FR" smtClean="0"/>
              <a:t>‹N°›</a:t>
            </a:fld>
            <a:endParaRPr lang="fr-FR"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C3EFA871-30FB-4CC3-8148-F16A078ADABB}" type="datetime1">
              <a:rPr lang="fr-FR" smtClean="0"/>
              <a:t>17/10/2019</a:t>
            </a:fld>
            <a:endParaRPr lang="fr-FR" dirty="0"/>
          </a:p>
        </p:txBody>
      </p:sp>
      <p:sp>
        <p:nvSpPr>
          <p:cNvPr id="6" name="Footer Placeholder 5"/>
          <p:cNvSpPr>
            <a:spLocks noGrp="1"/>
          </p:cNvSpPr>
          <p:nvPr>
            <p:ph type="ftr" sz="quarter" idx="11"/>
          </p:nvPr>
        </p:nvSpPr>
        <p:spPr/>
        <p:txBody>
          <a:bodyPr/>
          <a:lstStyle/>
          <a:p>
            <a:r>
              <a:rPr lang="fr-FR" dirty="0" smtClean="0"/>
              <a:t>Diapo </a:t>
            </a:r>
            <a:endParaRPr lang="fr-FR" dirty="0"/>
          </a:p>
        </p:txBody>
      </p:sp>
      <p:sp>
        <p:nvSpPr>
          <p:cNvPr id="7" name="Slide Number Placeholder 6"/>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5AA8D2C4-069D-439D-BA6C-F8C34CB8AB5A}" type="datetime1">
              <a:rPr lang="fr-FR" smtClean="0"/>
              <a:t>17/10/2019</a:t>
            </a:fld>
            <a:endParaRPr lang="fr-FR" dirty="0"/>
          </a:p>
        </p:txBody>
      </p:sp>
      <p:sp>
        <p:nvSpPr>
          <p:cNvPr id="8" name="Footer Placeholder 7"/>
          <p:cNvSpPr>
            <a:spLocks noGrp="1"/>
          </p:cNvSpPr>
          <p:nvPr>
            <p:ph type="ftr" sz="quarter" idx="11"/>
          </p:nvPr>
        </p:nvSpPr>
        <p:spPr/>
        <p:txBody>
          <a:bodyPr/>
          <a:lstStyle/>
          <a:p>
            <a:r>
              <a:rPr lang="fr-FR" dirty="0" smtClean="0"/>
              <a:t>Diapo </a:t>
            </a:r>
            <a:endParaRPr lang="fr-FR" dirty="0"/>
          </a:p>
        </p:txBody>
      </p:sp>
      <p:sp>
        <p:nvSpPr>
          <p:cNvPr id="9" name="Slide Number Placeholder 8"/>
          <p:cNvSpPr>
            <a:spLocks noGrp="1"/>
          </p:cNvSpPr>
          <p:nvPr>
            <p:ph type="sldNum" sz="quarter" idx="12"/>
          </p:nvPr>
        </p:nvSpPr>
        <p:spPr/>
        <p:txBody>
          <a:bodyPr/>
          <a:lstStyle/>
          <a:p>
            <a:fld id="{13A0B67E-F0A4-4270-9BD8-92F97ED03ACC}" type="slidenum">
              <a:rPr lang="fr-FR" smtClean="0"/>
              <a:t>‹N°›</a:t>
            </a:fld>
            <a:endParaRPr lang="fr-FR"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B66ECB5A-10D0-4602-A1C1-6229014DEA69}" type="datetime1">
              <a:rPr lang="fr-FR" smtClean="0"/>
              <a:t>17/10/2019</a:t>
            </a:fld>
            <a:endParaRPr lang="fr-FR" dirty="0"/>
          </a:p>
        </p:txBody>
      </p:sp>
      <p:sp>
        <p:nvSpPr>
          <p:cNvPr id="4" name="Footer Placeholder 3"/>
          <p:cNvSpPr>
            <a:spLocks noGrp="1"/>
          </p:cNvSpPr>
          <p:nvPr>
            <p:ph type="ftr" sz="quarter" idx="11"/>
          </p:nvPr>
        </p:nvSpPr>
        <p:spPr/>
        <p:txBody>
          <a:bodyPr/>
          <a:lstStyle/>
          <a:p>
            <a:r>
              <a:rPr lang="fr-FR" dirty="0" smtClean="0"/>
              <a:t>Diapo </a:t>
            </a:r>
            <a:endParaRPr lang="fr-FR" dirty="0"/>
          </a:p>
        </p:txBody>
      </p:sp>
      <p:sp>
        <p:nvSpPr>
          <p:cNvPr id="5" name="Slide Number Placeholder 4"/>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17AF06-FBEC-433C-9916-EC85DA0BC68E}" type="datetime1">
              <a:rPr lang="fr-FR" smtClean="0"/>
              <a:t>17/10/2019</a:t>
            </a:fld>
            <a:endParaRPr lang="fr-FR" dirty="0"/>
          </a:p>
        </p:txBody>
      </p:sp>
      <p:sp>
        <p:nvSpPr>
          <p:cNvPr id="3" name="Footer Placeholder 2"/>
          <p:cNvSpPr>
            <a:spLocks noGrp="1"/>
          </p:cNvSpPr>
          <p:nvPr>
            <p:ph type="ftr" sz="quarter" idx="11"/>
          </p:nvPr>
        </p:nvSpPr>
        <p:spPr/>
        <p:txBody>
          <a:bodyPr/>
          <a:lstStyle/>
          <a:p>
            <a:r>
              <a:rPr lang="fr-FR" dirty="0" smtClean="0"/>
              <a:t>Diapo </a:t>
            </a:r>
            <a:endParaRPr lang="fr-FR" dirty="0"/>
          </a:p>
        </p:txBody>
      </p:sp>
      <p:sp>
        <p:nvSpPr>
          <p:cNvPr id="4" name="Slide Number Placeholder 3"/>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7F9DFA2-0483-4CD0-B6DA-F19C9D225FA4}" type="datetime1">
              <a:rPr lang="fr-FR" smtClean="0"/>
              <a:t>17/10/2019</a:t>
            </a:fld>
            <a:endParaRPr lang="fr-FR" dirty="0"/>
          </a:p>
        </p:txBody>
      </p:sp>
      <p:sp>
        <p:nvSpPr>
          <p:cNvPr id="6" name="Footer Placeholder 5"/>
          <p:cNvSpPr>
            <a:spLocks noGrp="1"/>
          </p:cNvSpPr>
          <p:nvPr>
            <p:ph type="ftr" sz="quarter" idx="11"/>
          </p:nvPr>
        </p:nvSpPr>
        <p:spPr/>
        <p:txBody>
          <a:bodyPr/>
          <a:lstStyle/>
          <a:p>
            <a:r>
              <a:rPr lang="fr-FR" dirty="0" smtClean="0"/>
              <a:t>Diapo </a:t>
            </a:r>
            <a:endParaRPr lang="fr-FR" dirty="0"/>
          </a:p>
        </p:txBody>
      </p:sp>
      <p:sp>
        <p:nvSpPr>
          <p:cNvPr id="7" name="Slide Number Placeholder 6"/>
          <p:cNvSpPr>
            <a:spLocks noGrp="1"/>
          </p:cNvSpPr>
          <p:nvPr>
            <p:ph type="sldNum" sz="quarter" idx="12"/>
          </p:nvPr>
        </p:nvSpPr>
        <p:spPr/>
        <p:txBody>
          <a:bodyPr/>
          <a:lstStyle/>
          <a:p>
            <a:fld id="{13A0B67E-F0A4-4270-9BD8-92F97ED03ACC}" type="slidenum">
              <a:rPr lang="fr-FR" smtClean="0"/>
              <a:t>‹N°›</a:t>
            </a:fld>
            <a:endParaRPr lang="fr-FR"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smtClean="0"/>
              <a:t>Cliquez sur l'icône pour ajouter une image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A8352F6A-FC06-4501-A40A-FFE084DA8F2E}" type="datetime1">
              <a:rPr lang="fr-FR" smtClean="0"/>
              <a:t>17/10/2019</a:t>
            </a:fld>
            <a:endParaRPr lang="fr-FR" dirty="0"/>
          </a:p>
        </p:txBody>
      </p:sp>
      <p:sp>
        <p:nvSpPr>
          <p:cNvPr id="6" name="Footer Placeholder 5"/>
          <p:cNvSpPr>
            <a:spLocks noGrp="1"/>
          </p:cNvSpPr>
          <p:nvPr>
            <p:ph type="ftr" sz="quarter" idx="11"/>
          </p:nvPr>
        </p:nvSpPr>
        <p:spPr/>
        <p:txBody>
          <a:bodyPr/>
          <a:lstStyle/>
          <a:p>
            <a:r>
              <a:rPr lang="fr-FR" dirty="0" smtClean="0"/>
              <a:t>Diapo </a:t>
            </a:r>
            <a:endParaRPr lang="fr-FR" dirty="0"/>
          </a:p>
        </p:txBody>
      </p:sp>
      <p:sp>
        <p:nvSpPr>
          <p:cNvPr id="7" name="Slide Number Placeholder 6"/>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DEB2768-4672-42BC-8FF2-6D3E077E7A27}" type="datetime1">
              <a:rPr lang="fr-FR" smtClean="0"/>
              <a:t>17/10/2019</a:t>
            </a:fld>
            <a:endParaRPr lang="fr-FR" dirty="0"/>
          </a:p>
        </p:txBody>
      </p:sp>
      <p:sp>
        <p:nvSpPr>
          <p:cNvPr id="5" name="Footer Placeholder 4"/>
          <p:cNvSpPr>
            <a:spLocks noGrp="1"/>
          </p:cNvSpPr>
          <p:nvPr>
            <p:ph type="ftr" sz="quarter" idx="11"/>
          </p:nvPr>
        </p:nvSpPr>
        <p:spPr/>
        <p:txBody>
          <a:bodyPr/>
          <a:lstStyle/>
          <a:p>
            <a:r>
              <a:rPr lang="fr-FR" dirty="0" smtClean="0"/>
              <a:t>Diapo </a:t>
            </a:r>
            <a:endParaRPr lang="fr-FR" dirty="0"/>
          </a:p>
        </p:txBody>
      </p:sp>
      <p:sp>
        <p:nvSpPr>
          <p:cNvPr id="6" name="Slide Number Placeholder 5"/>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DC9081B-2785-48E7-BDBB-33AE8C219FDD}" type="datetime1">
              <a:rPr lang="fr-FR" smtClean="0"/>
              <a:t>17/10/2019</a:t>
            </a:fld>
            <a:endParaRPr lang="fr-FR" dirty="0"/>
          </a:p>
        </p:txBody>
      </p:sp>
      <p:sp>
        <p:nvSpPr>
          <p:cNvPr id="5" name="Footer Placeholder 4"/>
          <p:cNvSpPr>
            <a:spLocks noGrp="1"/>
          </p:cNvSpPr>
          <p:nvPr>
            <p:ph type="ftr" sz="quarter" idx="11"/>
          </p:nvPr>
        </p:nvSpPr>
        <p:spPr/>
        <p:txBody>
          <a:bodyPr/>
          <a:lstStyle/>
          <a:p>
            <a:r>
              <a:rPr lang="fr-FR" dirty="0" smtClean="0"/>
              <a:t>Diapo </a:t>
            </a:r>
            <a:endParaRPr lang="fr-FR" dirty="0"/>
          </a:p>
        </p:txBody>
      </p:sp>
      <p:sp>
        <p:nvSpPr>
          <p:cNvPr id="6" name="Slide Number Placeholder 5"/>
          <p:cNvSpPr>
            <a:spLocks noGrp="1"/>
          </p:cNvSpPr>
          <p:nvPr>
            <p:ph type="sldNum" sz="quarter" idx="12"/>
          </p:nvPr>
        </p:nvSpPr>
        <p:spPr/>
        <p:txBody>
          <a:bodyPr/>
          <a:lstStyle/>
          <a:p>
            <a:fld id="{13A0B67E-F0A4-4270-9BD8-92F97ED03ACC}" type="slidenum">
              <a:rPr lang="fr-FR" smtClean="0"/>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2E07A292-CAC8-4C5D-9AC3-990206E4543C}" type="datetime1">
              <a:rPr lang="fr-FR" smtClean="0"/>
              <a:t>17/10/2019</a:t>
            </a:fld>
            <a:endParaRPr lang="fr-FR"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fr-FR" dirty="0" smtClean="0"/>
              <a:t>Diapo </a:t>
            </a:r>
            <a:endParaRPr lang="fr-FR"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13A0B67E-F0A4-4270-9BD8-92F97ED03ACC}" type="slidenum">
              <a:rPr lang="fr-FR" smtClean="0"/>
              <a:t>‹N°›</a:t>
            </a:fld>
            <a:endParaRPr lang="fr-FR"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 Target="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13A0B67E-F0A4-4270-9BD8-92F97ED03ACC}" type="slidenum">
              <a:rPr lang="fr-FR" smtClean="0"/>
              <a:t>1</a:t>
            </a:fld>
            <a:endParaRPr lang="fr-FR" dirty="0"/>
          </a:p>
        </p:txBody>
      </p:sp>
      <p:sp>
        <p:nvSpPr>
          <p:cNvPr id="14" name="Forme libre 13"/>
          <p:cNvSpPr/>
          <p:nvPr/>
        </p:nvSpPr>
        <p:spPr>
          <a:xfrm>
            <a:off x="325477" y="296652"/>
            <a:ext cx="8534400" cy="6300000"/>
          </a:xfrm>
          <a:custGeom>
            <a:avLst/>
            <a:gdLst>
              <a:gd name="connsiteX0" fmla="*/ 0 w 8534400"/>
              <a:gd name="connsiteY0" fmla="*/ 0 h 6270171"/>
              <a:gd name="connsiteX1" fmla="*/ 8534400 w 8534400"/>
              <a:gd name="connsiteY1" fmla="*/ 0 h 6270171"/>
              <a:gd name="connsiteX2" fmla="*/ 8534400 w 8534400"/>
              <a:gd name="connsiteY2" fmla="*/ 6270171 h 6270171"/>
              <a:gd name="connsiteX3" fmla="*/ 72571 w 8534400"/>
              <a:gd name="connsiteY3" fmla="*/ 6270171 h 6270171"/>
            </a:gdLst>
            <a:ahLst/>
            <a:cxnLst>
              <a:cxn ang="0">
                <a:pos x="connsiteX0" y="connsiteY0"/>
              </a:cxn>
              <a:cxn ang="0">
                <a:pos x="connsiteX1" y="connsiteY1"/>
              </a:cxn>
              <a:cxn ang="0">
                <a:pos x="connsiteX2" y="connsiteY2"/>
              </a:cxn>
              <a:cxn ang="0">
                <a:pos x="connsiteX3" y="connsiteY3"/>
              </a:cxn>
            </a:cxnLst>
            <a:rect l="l" t="t" r="r" b="b"/>
            <a:pathLst>
              <a:path w="8534400" h="6270171">
                <a:moveTo>
                  <a:pt x="0" y="0"/>
                </a:moveTo>
                <a:lnTo>
                  <a:pt x="8534400" y="0"/>
                </a:lnTo>
                <a:lnTo>
                  <a:pt x="8534400" y="6270171"/>
                </a:lnTo>
                <a:lnTo>
                  <a:pt x="72571" y="6270171"/>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1"/>
              </a:solidFill>
            </a:endParaRPr>
          </a:p>
        </p:txBody>
      </p:sp>
      <p:graphicFrame>
        <p:nvGraphicFramePr>
          <p:cNvPr id="19" name="Tableau 18"/>
          <p:cNvGraphicFramePr>
            <a:graphicFrameLocks noGrp="1"/>
          </p:cNvGraphicFramePr>
          <p:nvPr>
            <p:extLst>
              <p:ext uri="{D42A27DB-BD31-4B8C-83A1-F6EECF244321}">
                <p14:modId xmlns:p14="http://schemas.microsoft.com/office/powerpoint/2010/main" val="3344757400"/>
              </p:ext>
            </p:extLst>
          </p:nvPr>
        </p:nvGraphicFramePr>
        <p:xfrm>
          <a:off x="431540" y="673172"/>
          <a:ext cx="2916324" cy="972000"/>
        </p:xfrm>
        <a:graphic>
          <a:graphicData uri="http://schemas.openxmlformats.org/drawingml/2006/table">
            <a:tbl>
              <a:tblPr firstRow="1" bandRow="1">
                <a:tableStyleId>{5C22544A-7EE6-4342-B048-85BDC9FD1C3A}</a:tableStyleId>
              </a:tblPr>
              <a:tblGrid>
                <a:gridCol w="986403">
                  <a:extLst>
                    <a:ext uri="{9D8B030D-6E8A-4147-A177-3AD203B41FA5}">
                      <a16:colId xmlns:a16="http://schemas.microsoft.com/office/drawing/2014/main" val="20000"/>
                    </a:ext>
                  </a:extLst>
                </a:gridCol>
                <a:gridCol w="1929921">
                  <a:extLst>
                    <a:ext uri="{9D8B030D-6E8A-4147-A177-3AD203B41FA5}">
                      <a16:colId xmlns:a16="http://schemas.microsoft.com/office/drawing/2014/main" val="20001"/>
                    </a:ext>
                  </a:extLst>
                </a:gridCol>
              </a:tblGrid>
              <a:tr h="540000">
                <a:tc>
                  <a:txBody>
                    <a:bodyPr/>
                    <a:lstStyle/>
                    <a:p>
                      <a:pPr algn="ctr"/>
                      <a:endParaRPr lang="fr-FR" sz="1200" dirty="0"/>
                    </a:p>
                  </a:txBody>
                  <a:tcPr anchor="ctr">
                    <a:lnL w="12700" cmpd="sng">
                      <a:noFill/>
                    </a:lnL>
                    <a:lnR w="28575" cap="flat" cmpd="sng" algn="ctr">
                      <a:solidFill>
                        <a:schemeClr val="bg1">
                          <a:lumMod val="50000"/>
                        </a:schemeClr>
                      </a:solidFill>
                      <a:prstDash val="solid"/>
                      <a:round/>
                      <a:headEnd type="none" w="med" len="med"/>
                      <a:tailEnd type="none" w="med" len="med"/>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200" dirty="0" smtClean="0"/>
                        <a:t>Agent d’Entretien du Bâtiment</a:t>
                      </a:r>
                      <a:endParaRPr lang="fr-FR" sz="1200" dirty="0"/>
                    </a:p>
                  </a:txBody>
                  <a:tcPr anchor="ctr">
                    <a:lnL w="28575" cap="flat" cmpd="sng" algn="ctr">
                      <a:solidFill>
                        <a:schemeClr val="bg1">
                          <a:lumMod val="50000"/>
                        </a:schemeClr>
                      </a:solidFill>
                      <a:prstDash val="solid"/>
                      <a:round/>
                      <a:headEnd type="none" w="med" len="med"/>
                      <a:tailEnd type="none" w="med" len="med"/>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val="10000"/>
                  </a:ext>
                </a:extLst>
              </a:tr>
              <a:tr h="432000">
                <a:tc>
                  <a:txBody>
                    <a:bodyPr/>
                    <a:lstStyle/>
                    <a:p>
                      <a:pPr algn="ctr"/>
                      <a:r>
                        <a:rPr lang="fr-FR" sz="1200" b="1" dirty="0" smtClean="0">
                          <a:solidFill>
                            <a:schemeClr val="bg1"/>
                          </a:solidFill>
                        </a:rPr>
                        <a:t>A.E.B.</a:t>
                      </a:r>
                      <a:endParaRPr lang="fr-FR" sz="1200" b="1" dirty="0">
                        <a:solidFill>
                          <a:schemeClr val="bg1"/>
                        </a:solidFill>
                      </a:endParaRPr>
                    </a:p>
                  </a:txBody>
                  <a:tcPr anchor="ctr">
                    <a:lnR w="28575" cap="flat" cmpd="sng" algn="ctr">
                      <a:solidFill>
                        <a:schemeClr val="bg1">
                          <a:lumMod val="50000"/>
                        </a:schemeClr>
                      </a:solid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tx2">
                        <a:lumMod val="75000"/>
                      </a:schemeClr>
                    </a:solidFill>
                  </a:tcPr>
                </a:tc>
                <a:tc>
                  <a:txBody>
                    <a:bodyPr/>
                    <a:lstStyle/>
                    <a:p>
                      <a:pPr algn="ctr"/>
                      <a:r>
                        <a:rPr lang="fr-FR" sz="1400" b="1" dirty="0" smtClean="0"/>
                        <a:t>M1 - SEQ1</a:t>
                      </a:r>
                      <a:r>
                        <a:rPr lang="fr-FR" sz="1400" b="1" baseline="0" dirty="0" smtClean="0"/>
                        <a:t> - SEA</a:t>
                      </a:r>
                      <a:r>
                        <a:rPr lang="fr-FR" sz="1400" b="1" dirty="0" smtClean="0"/>
                        <a:t> 02</a:t>
                      </a:r>
                      <a:endParaRPr lang="fr-FR" sz="1400" b="1" dirty="0"/>
                    </a:p>
                  </a:txBody>
                  <a:tcPr anchor="ctr">
                    <a:lnL w="28575" cap="flat" cmpd="sng" algn="ctr">
                      <a:solidFill>
                        <a:schemeClr val="bg1">
                          <a:lumMod val="50000"/>
                        </a:schemeClr>
                      </a:solidFill>
                      <a:prstDash val="solid"/>
                      <a:round/>
                      <a:headEnd type="none" w="med" len="med"/>
                      <a:tailEnd type="none" w="med" len="med"/>
                    </a:lnL>
                    <a:lnT w="38100" cap="flat" cmpd="sng" algn="ctr">
                      <a:noFill/>
                      <a:prstDash val="solid"/>
                      <a:round/>
                      <a:headEnd type="none" w="med" len="med"/>
                      <a:tailEnd type="none" w="med" len="med"/>
                    </a:lnT>
                    <a:noFill/>
                  </a:tcPr>
                </a:tc>
                <a:extLst>
                  <a:ext uri="{0D108BD9-81ED-4DB2-BD59-A6C34878D82A}">
                    <a16:rowId xmlns:a16="http://schemas.microsoft.com/office/drawing/2014/main" val="10001"/>
                  </a:ext>
                </a:extLst>
              </a:tr>
            </a:tbl>
          </a:graphicData>
        </a:graphic>
      </p:graphicFrame>
      <p:sp>
        <p:nvSpPr>
          <p:cNvPr id="17" name="Zone de texte 3"/>
          <p:cNvSpPr txBox="1"/>
          <p:nvPr/>
        </p:nvSpPr>
        <p:spPr>
          <a:xfrm>
            <a:off x="3578170" y="402081"/>
            <a:ext cx="5198569" cy="1049282"/>
          </a:xfrm>
          <a:prstGeom prst="rect">
            <a:avLst/>
          </a:prstGeom>
          <a:noFill/>
          <a:ln w="38100">
            <a:solidFill>
              <a:schemeClr val="tx1"/>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2000" dirty="0" smtClean="0">
                <a:solidFill>
                  <a:srgbClr val="376092"/>
                </a:solidFill>
                <a:effectLst/>
                <a:latin typeface="Arial Black"/>
                <a:ea typeface="Calibri"/>
                <a:cs typeface="Times New Roman"/>
              </a:rPr>
              <a:t>Réaliser les travaux courants d’entretien et d’aménagement sur l’enveloppe intérieure d’un bâtiment </a:t>
            </a:r>
            <a:endParaRPr lang="fr-FR" sz="1000" dirty="0">
              <a:solidFill>
                <a:srgbClr val="376092"/>
              </a:solidFill>
              <a:effectLst/>
              <a:latin typeface="Calibri"/>
              <a:ea typeface="Calibri"/>
              <a:cs typeface="Times New Roman"/>
            </a:endParaRPr>
          </a:p>
        </p:txBody>
      </p:sp>
      <p:sp>
        <p:nvSpPr>
          <p:cNvPr id="18" name="Zone de texte 1"/>
          <p:cNvSpPr txBox="1"/>
          <p:nvPr/>
        </p:nvSpPr>
        <p:spPr>
          <a:xfrm>
            <a:off x="519123" y="2840319"/>
            <a:ext cx="4073553" cy="90658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2400" b="1" dirty="0" smtClean="0">
                <a:solidFill>
                  <a:srgbClr val="00B050"/>
                </a:solidFill>
                <a:effectLst/>
                <a:latin typeface="Arial Black"/>
                <a:ea typeface="Calibri"/>
                <a:cs typeface="Times New Roman"/>
              </a:rPr>
              <a:t>Livret </a:t>
            </a:r>
            <a:r>
              <a:rPr lang="fr-FR" sz="2400" b="1" dirty="0" smtClean="0">
                <a:solidFill>
                  <a:srgbClr val="00B050"/>
                </a:solidFill>
                <a:latin typeface="Arial Black"/>
                <a:ea typeface="Calibri"/>
                <a:cs typeface="Times New Roman"/>
              </a:rPr>
              <a:t>de Séance</a:t>
            </a:r>
          </a:p>
          <a:p>
            <a:pPr>
              <a:spcAft>
                <a:spcPts val="0"/>
              </a:spcAft>
            </a:pPr>
            <a:r>
              <a:rPr lang="fr-FR" sz="2800" b="1" dirty="0" smtClean="0">
                <a:solidFill>
                  <a:srgbClr val="00B050"/>
                </a:solidFill>
                <a:effectLst>
                  <a:outerShdw blurRad="38100" dist="38100" dir="2700000" algn="tl">
                    <a:srgbClr val="000000">
                      <a:alpha val="43137"/>
                    </a:srgbClr>
                  </a:outerShdw>
                </a:effectLst>
                <a:latin typeface="Arial Black"/>
                <a:ea typeface="Calibri"/>
                <a:cs typeface="Times New Roman"/>
              </a:rPr>
              <a:t>N° 02</a:t>
            </a:r>
            <a:endParaRPr lang="fr-FR" sz="2800" b="1" dirty="0">
              <a:solidFill>
                <a:srgbClr val="00B050"/>
              </a:solidFill>
              <a:effectLst>
                <a:outerShdw blurRad="38100" dist="38100" dir="2700000" algn="tl">
                  <a:srgbClr val="000000">
                    <a:alpha val="43137"/>
                  </a:srgbClr>
                </a:outerShdw>
              </a:effectLst>
              <a:latin typeface="Arial Black"/>
              <a:ea typeface="Calibri"/>
              <a:cs typeface="Times New Roman"/>
            </a:endParaRPr>
          </a:p>
          <a:p>
            <a:pPr>
              <a:spcAft>
                <a:spcPts val="0"/>
              </a:spcAft>
            </a:pPr>
            <a:endParaRPr lang="fr-FR" sz="2800" dirty="0">
              <a:solidFill>
                <a:srgbClr val="376092"/>
              </a:solidFill>
              <a:effectLst/>
              <a:latin typeface="Calibri"/>
              <a:ea typeface="Calibri"/>
              <a:cs typeface="Times New Roman"/>
            </a:endParaRPr>
          </a:p>
        </p:txBody>
      </p:sp>
      <p:sp>
        <p:nvSpPr>
          <p:cNvPr id="23" name="ZoneTexte 22"/>
          <p:cNvSpPr txBox="1"/>
          <p:nvPr/>
        </p:nvSpPr>
        <p:spPr>
          <a:xfrm>
            <a:off x="519122" y="4206847"/>
            <a:ext cx="4196893" cy="707886"/>
          </a:xfrm>
          <a:prstGeom prst="rect">
            <a:avLst/>
          </a:prstGeom>
          <a:noFill/>
        </p:spPr>
        <p:txBody>
          <a:bodyPr wrap="square" rtlCol="0" anchor="ctr">
            <a:spAutoFit/>
          </a:bodyPr>
          <a:lstStyle/>
          <a:p>
            <a:r>
              <a:rPr lang="fr-FR" sz="2000" b="1" dirty="0" smtClean="0">
                <a:solidFill>
                  <a:srgbClr val="00B050"/>
                </a:solidFill>
                <a:latin typeface="Arial Black" panose="020B0A04020102020204" pitchFamily="34" charset="0"/>
              </a:rPr>
              <a:t>Lire un plan et réaliser un</a:t>
            </a:r>
          </a:p>
          <a:p>
            <a:r>
              <a:rPr lang="fr-FR" sz="2000" b="1" dirty="0">
                <a:solidFill>
                  <a:srgbClr val="00B050"/>
                </a:solidFill>
                <a:latin typeface="Arial Black" panose="020B0A04020102020204" pitchFamily="34" charset="0"/>
              </a:rPr>
              <a:t>r</a:t>
            </a:r>
            <a:r>
              <a:rPr lang="fr-FR" sz="2000" b="1" dirty="0" smtClean="0">
                <a:solidFill>
                  <a:srgbClr val="00B050"/>
                </a:solidFill>
                <a:latin typeface="Arial Black" panose="020B0A04020102020204" pitchFamily="34" charset="0"/>
              </a:rPr>
              <a:t>elevé/croquis</a:t>
            </a:r>
          </a:p>
        </p:txBody>
      </p:sp>
      <p:sp>
        <p:nvSpPr>
          <p:cNvPr id="24" name="ZoneTexte 23"/>
          <p:cNvSpPr txBox="1"/>
          <p:nvPr/>
        </p:nvSpPr>
        <p:spPr>
          <a:xfrm>
            <a:off x="3578170" y="1459174"/>
            <a:ext cx="5198569" cy="584775"/>
          </a:xfrm>
          <a:prstGeom prst="rect">
            <a:avLst/>
          </a:prstGeom>
          <a:noFill/>
          <a:ln w="38100">
            <a:solidFill>
              <a:schemeClr val="tx1"/>
            </a:solidFill>
          </a:ln>
        </p:spPr>
        <p:txBody>
          <a:bodyPr wrap="square" rtlCol="0">
            <a:spAutoFit/>
          </a:bodyPr>
          <a:lstStyle/>
          <a:p>
            <a:pPr algn="ctr"/>
            <a:r>
              <a:rPr lang="fr-FR" sz="1600" b="1" dirty="0" smtClean="0">
                <a:solidFill>
                  <a:srgbClr val="00B050"/>
                </a:solidFill>
              </a:rPr>
              <a:t>Effectuer des travaux courants d’entretien et d’aménagement sur des ouvrages en plâtre sec</a:t>
            </a:r>
            <a:endParaRPr lang="fr-FR" sz="1600" b="1" dirty="0">
              <a:solidFill>
                <a:srgbClr val="00B05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4077" y="2840319"/>
            <a:ext cx="4472662" cy="2966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95079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smtClean="0">
                <a:solidFill>
                  <a:srgbClr val="FF0000"/>
                </a:solidFill>
              </a:rPr>
              <a:t>Sommaire </a:t>
            </a:r>
            <a:endParaRPr lang="fr-FR" sz="2000" b="1" dirty="0">
              <a:solidFill>
                <a:srgbClr val="FF0000"/>
              </a:solidFill>
            </a:endParaRP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a:t>
            </a:r>
            <a:r>
              <a:rPr lang="fr-FR" sz="1400" dirty="0" smtClean="0">
                <a:solidFill>
                  <a:srgbClr val="00B050"/>
                </a:solidFill>
                <a:latin typeface="Arial Black" panose="020B0A04020102020204" pitchFamily="34" charset="0"/>
              </a:rPr>
              <a:t>à exploiter les informations sur un plan, repérer et tracer, reconnaître les parties construites ou non construites</a:t>
            </a:r>
            <a:endParaRPr lang="fr-FR" sz="1400" dirty="0">
              <a:solidFill>
                <a:srgbClr val="00B050"/>
              </a:solidFill>
              <a:latin typeface="Arial Black" panose="020B0A04020102020204" pitchFamily="34" charset="0"/>
            </a:endParaRPr>
          </a:p>
        </p:txBody>
      </p:sp>
      <p:sp>
        <p:nvSpPr>
          <p:cNvPr id="2" name="ZoneTexte 1"/>
          <p:cNvSpPr txBox="1"/>
          <p:nvPr/>
        </p:nvSpPr>
        <p:spPr>
          <a:xfrm>
            <a:off x="626188" y="2204864"/>
            <a:ext cx="5782016" cy="1477328"/>
          </a:xfrm>
          <a:prstGeom prst="rect">
            <a:avLst/>
          </a:prstGeom>
          <a:noFill/>
        </p:spPr>
        <p:txBody>
          <a:bodyPr wrap="square" rtlCol="0">
            <a:spAutoFit/>
          </a:bodyPr>
          <a:lstStyle/>
          <a:p>
            <a:endParaRPr lang="fr-FR" b="1" i="1" dirty="0" smtClean="0"/>
          </a:p>
          <a:p>
            <a:r>
              <a:rPr lang="fr-FR" b="1" i="1" dirty="0" smtClean="0"/>
              <a:t>Préambule</a:t>
            </a:r>
            <a:endParaRPr lang="fr-FR" b="1" i="1" dirty="0"/>
          </a:p>
          <a:p>
            <a:pPr>
              <a:defRPr/>
            </a:pPr>
            <a:r>
              <a:rPr lang="fr-FR" b="1" i="1" dirty="0" smtClean="0"/>
              <a:t>Les plans</a:t>
            </a:r>
            <a:endParaRPr lang="fr-FR" b="1" i="1" dirty="0"/>
          </a:p>
          <a:p>
            <a:pPr>
              <a:defRPr/>
            </a:pPr>
            <a:r>
              <a:rPr lang="fr-FR" b="1" i="1" dirty="0" smtClean="0"/>
              <a:t>Lecture de plan</a:t>
            </a:r>
            <a:endParaRPr lang="fr-FR" b="1" i="1" dirty="0"/>
          </a:p>
          <a:p>
            <a:pPr>
              <a:defRPr/>
            </a:pPr>
            <a:r>
              <a:rPr lang="fr-FR" b="1" i="1" dirty="0" smtClean="0"/>
              <a:t>Eléments de construction</a:t>
            </a:r>
            <a:endParaRPr lang="fr-FR" b="1" i="1" dirty="0"/>
          </a:p>
        </p:txBody>
      </p:sp>
      <p:sp>
        <p:nvSpPr>
          <p:cNvPr id="13" name="ZoneTexte 12"/>
          <p:cNvSpPr txBox="1"/>
          <p:nvPr/>
        </p:nvSpPr>
        <p:spPr>
          <a:xfrm>
            <a:off x="6192180" y="2204864"/>
            <a:ext cx="1774845" cy="1477328"/>
          </a:xfrm>
          <a:prstGeom prst="rect">
            <a:avLst/>
          </a:prstGeom>
          <a:noFill/>
        </p:spPr>
        <p:txBody>
          <a:bodyPr wrap="none" rtlCol="0">
            <a:spAutoFit/>
          </a:bodyPr>
          <a:lstStyle/>
          <a:p>
            <a:endParaRPr lang="fr-FR" b="1" i="1" u="sng" dirty="0" smtClean="0">
              <a:solidFill>
                <a:srgbClr val="0033CC"/>
              </a:solidFill>
            </a:endParaRPr>
          </a:p>
          <a:p>
            <a:r>
              <a:rPr lang="fr-FR" b="1" i="1" u="sng" dirty="0" smtClean="0">
                <a:solidFill>
                  <a:srgbClr val="0033CC"/>
                </a:solidFill>
              </a:rPr>
              <a:t>Page: </a:t>
            </a:r>
            <a:r>
              <a:rPr lang="fr-FR" b="1" i="1" u="sng" dirty="0">
                <a:solidFill>
                  <a:srgbClr val="0033CC"/>
                </a:solidFill>
              </a:rPr>
              <a:t>3 </a:t>
            </a:r>
          </a:p>
          <a:p>
            <a:r>
              <a:rPr lang="fr-FR" b="1" i="1" u="sng" dirty="0">
                <a:solidFill>
                  <a:srgbClr val="0033CC"/>
                </a:solidFill>
              </a:rPr>
              <a:t>Page: </a:t>
            </a:r>
            <a:r>
              <a:rPr lang="fr-FR" b="1" i="1" u="sng" dirty="0" smtClean="0">
                <a:solidFill>
                  <a:srgbClr val="0033CC"/>
                </a:solidFill>
              </a:rPr>
              <a:t>4 à 6</a:t>
            </a:r>
            <a:endParaRPr lang="fr-FR" b="1" i="1" u="sng" dirty="0">
              <a:solidFill>
                <a:srgbClr val="0033CC"/>
              </a:solidFill>
            </a:endParaRPr>
          </a:p>
          <a:p>
            <a:r>
              <a:rPr lang="fr-FR" b="1" i="1" u="sng" dirty="0">
                <a:solidFill>
                  <a:srgbClr val="0033CC"/>
                </a:solidFill>
              </a:rPr>
              <a:t>Page: 7</a:t>
            </a:r>
            <a:r>
              <a:rPr lang="fr-FR" b="1" i="1" u="sng" dirty="0" smtClean="0">
                <a:solidFill>
                  <a:srgbClr val="0033CC"/>
                </a:solidFill>
              </a:rPr>
              <a:t> à 21</a:t>
            </a:r>
            <a:endParaRPr lang="fr-FR" b="1" i="1" u="sng" dirty="0">
              <a:solidFill>
                <a:srgbClr val="0033CC"/>
              </a:solidFill>
            </a:endParaRPr>
          </a:p>
          <a:p>
            <a:r>
              <a:rPr lang="fr-FR" b="1" i="1" u="sng" dirty="0">
                <a:solidFill>
                  <a:srgbClr val="0033CC"/>
                </a:solidFill>
              </a:rPr>
              <a:t>Pages: </a:t>
            </a:r>
            <a:r>
              <a:rPr lang="fr-FR" b="1" i="1" u="sng" dirty="0" smtClean="0">
                <a:solidFill>
                  <a:srgbClr val="0033CC"/>
                </a:solidFill>
              </a:rPr>
              <a:t>22 </a:t>
            </a:r>
            <a:r>
              <a:rPr lang="fr-FR" b="1" i="1" u="sng" dirty="0">
                <a:solidFill>
                  <a:srgbClr val="0033CC"/>
                </a:solidFill>
              </a:rPr>
              <a:t>à </a:t>
            </a:r>
            <a:r>
              <a:rPr lang="fr-FR" b="1" i="1" u="sng" dirty="0" smtClean="0">
                <a:solidFill>
                  <a:srgbClr val="0033CC"/>
                </a:solidFill>
              </a:rPr>
              <a:t>34</a:t>
            </a:r>
            <a:endParaRPr lang="fr-FR" b="1" i="1" u="sng" dirty="0">
              <a:solidFill>
                <a:srgbClr val="0033CC"/>
              </a:solidFill>
            </a:endParaRPr>
          </a:p>
        </p:txBody>
      </p:sp>
    </p:spTree>
    <p:extLst>
      <p:ext uri="{BB962C8B-B14F-4D97-AF65-F5344CB8AC3E}">
        <p14:creationId xmlns:p14="http://schemas.microsoft.com/office/powerpoint/2010/main" val="371673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3">
                                            <p:txEl>
                                              <p:pRg st="1" end="1"/>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3">
                                            <p:txEl>
                                              <p:pRg st="2" end="2"/>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
                                            <p:txEl>
                                              <p:pRg st="3" end="3"/>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uiExpand="1" build="p"/>
      <p:bldP spid="1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3</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3</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Préambule </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Rectangle 13"/>
          <p:cNvSpPr/>
          <p:nvPr/>
        </p:nvSpPr>
        <p:spPr>
          <a:xfrm>
            <a:off x="467544" y="1754813"/>
            <a:ext cx="7951262" cy="1077218"/>
          </a:xfrm>
          <a:prstGeom prst="rect">
            <a:avLst/>
          </a:prstGeom>
        </p:spPr>
        <p:txBody>
          <a:bodyPr wrap="square">
            <a:spAutoFit/>
          </a:bodyPr>
          <a:lstStyle/>
          <a:p>
            <a:r>
              <a:rPr lang="fr-FR" sz="1600" b="1" dirty="0"/>
              <a:t>Conventions du dessin </a:t>
            </a:r>
            <a:r>
              <a:rPr lang="fr-FR" sz="1600" b="1" dirty="0" smtClean="0"/>
              <a:t>technique</a:t>
            </a:r>
          </a:p>
          <a:p>
            <a:endParaRPr lang="fr-FR" sz="800" b="1" dirty="0"/>
          </a:p>
          <a:p>
            <a:r>
              <a:rPr lang="fr-FR" sz="1600" dirty="0"/>
              <a:t>Le dessin technique doit être compris </a:t>
            </a:r>
            <a:r>
              <a:rPr lang="fr-FR" sz="1600" dirty="0" smtClean="0"/>
              <a:t>par tout professionnel. </a:t>
            </a:r>
            <a:r>
              <a:rPr lang="fr-FR" sz="1600" dirty="0"/>
              <a:t>Pour cela, il doit y avoir quelques règles de </a:t>
            </a:r>
            <a:r>
              <a:rPr lang="fr-FR" sz="1600" dirty="0" smtClean="0"/>
              <a:t>présentation.</a:t>
            </a:r>
          </a:p>
          <a:p>
            <a:endParaRPr lang="fr-FR" sz="800" dirty="0" smtClean="0"/>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075" y="2852936"/>
            <a:ext cx="4749169" cy="3164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106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4</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4</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Rectangle 13"/>
          <p:cNvSpPr/>
          <p:nvPr/>
        </p:nvSpPr>
        <p:spPr>
          <a:xfrm>
            <a:off x="626188" y="1736812"/>
            <a:ext cx="7792618" cy="1446550"/>
          </a:xfrm>
          <a:prstGeom prst="rect">
            <a:avLst/>
          </a:prstGeom>
        </p:spPr>
        <p:txBody>
          <a:bodyPr wrap="square">
            <a:spAutoFit/>
          </a:bodyPr>
          <a:lstStyle/>
          <a:p>
            <a:r>
              <a:rPr lang="fr-FR" sz="1600" b="1" dirty="0"/>
              <a:t>Les </a:t>
            </a:r>
            <a:r>
              <a:rPr lang="fr-FR" sz="1600" b="1" dirty="0" smtClean="0"/>
              <a:t>traits</a:t>
            </a:r>
            <a:endParaRPr lang="fr-FR" sz="800" dirty="0" smtClean="0"/>
          </a:p>
          <a:p>
            <a:endParaRPr lang="fr-FR" sz="800" dirty="0" smtClean="0"/>
          </a:p>
          <a:p>
            <a:r>
              <a:rPr lang="fr-FR" sz="1600" dirty="0"/>
              <a:t>On utilise globalement trois épaisseurs de trait : </a:t>
            </a:r>
            <a:r>
              <a:rPr lang="fr-FR" sz="1600" b="1" dirty="0" smtClean="0"/>
              <a:t>fort</a:t>
            </a:r>
            <a:r>
              <a:rPr lang="fr-FR" sz="1600" dirty="0" smtClean="0"/>
              <a:t>, </a:t>
            </a:r>
            <a:r>
              <a:rPr lang="fr-FR" sz="1600" b="1" dirty="0" smtClean="0"/>
              <a:t>fin</a:t>
            </a:r>
            <a:r>
              <a:rPr lang="fr-FR" sz="1600" dirty="0" smtClean="0"/>
              <a:t> </a:t>
            </a:r>
            <a:r>
              <a:rPr lang="fr-FR" sz="1600" dirty="0"/>
              <a:t>et </a:t>
            </a:r>
            <a:r>
              <a:rPr lang="fr-FR" sz="1600" b="1" dirty="0"/>
              <a:t>très </a:t>
            </a:r>
            <a:r>
              <a:rPr lang="fr-FR" sz="1600" b="1" dirty="0" smtClean="0"/>
              <a:t>fin</a:t>
            </a:r>
            <a:r>
              <a:rPr lang="fr-FR" sz="1600" dirty="0" smtClean="0"/>
              <a:t>. </a:t>
            </a:r>
            <a:r>
              <a:rPr lang="fr-FR" sz="1600" dirty="0"/>
              <a:t>Le trait peut être </a:t>
            </a:r>
            <a:r>
              <a:rPr lang="fr-FR" sz="1600" b="1" dirty="0"/>
              <a:t>plein</a:t>
            </a:r>
            <a:r>
              <a:rPr lang="fr-FR" sz="1600" dirty="0"/>
              <a:t> (ou </a:t>
            </a:r>
            <a:r>
              <a:rPr lang="fr-FR" sz="1600" i="1" dirty="0"/>
              <a:t>continu</a:t>
            </a:r>
            <a:r>
              <a:rPr lang="fr-FR" sz="1600" dirty="0"/>
              <a:t>), </a:t>
            </a:r>
            <a:r>
              <a:rPr lang="fr-FR" sz="1600" b="1" dirty="0"/>
              <a:t>interrompu</a:t>
            </a:r>
            <a:r>
              <a:rPr lang="fr-FR" sz="1600" dirty="0"/>
              <a:t> (ou </a:t>
            </a:r>
            <a:r>
              <a:rPr lang="fr-FR" sz="1600" i="1" dirty="0" smtClean="0"/>
              <a:t>discontinu</a:t>
            </a:r>
            <a:r>
              <a:rPr lang="fr-FR" sz="1600" dirty="0"/>
              <a:t>). </a:t>
            </a:r>
            <a:r>
              <a:rPr lang="fr-FR" sz="1600" dirty="0" smtClean="0"/>
              <a:t>Les traits permettent </a:t>
            </a:r>
            <a:r>
              <a:rPr lang="fr-FR" sz="1600" dirty="0"/>
              <a:t>de contraster le dessin, d'en distinguer les </a:t>
            </a:r>
            <a:r>
              <a:rPr lang="fr-FR" sz="1600" dirty="0" smtClean="0"/>
              <a:t>parties </a:t>
            </a:r>
            <a:r>
              <a:rPr lang="fr-FR" sz="1600" dirty="0"/>
              <a:t>visibles de celles qui sont </a:t>
            </a:r>
            <a:r>
              <a:rPr lang="fr-FR" sz="1600" dirty="0" smtClean="0"/>
              <a:t>cachées et </a:t>
            </a:r>
            <a:r>
              <a:rPr lang="fr-FR" sz="1600" dirty="0"/>
              <a:t>d'indiquer les coupes.</a:t>
            </a:r>
            <a:endParaRPr lang="fr-FR" sz="1600" dirty="0" smtClean="0"/>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11" name="Tableau 10"/>
          <p:cNvGraphicFramePr>
            <a:graphicFrameLocks noGrp="1"/>
          </p:cNvGraphicFramePr>
          <p:nvPr>
            <p:extLst>
              <p:ext uri="{D42A27DB-BD31-4B8C-83A1-F6EECF244321}">
                <p14:modId xmlns:p14="http://schemas.microsoft.com/office/powerpoint/2010/main" val="2578688418"/>
              </p:ext>
            </p:extLst>
          </p:nvPr>
        </p:nvGraphicFramePr>
        <p:xfrm>
          <a:off x="971597" y="3817848"/>
          <a:ext cx="7380822" cy="1483360"/>
        </p:xfrm>
        <a:graphic>
          <a:graphicData uri="http://schemas.openxmlformats.org/drawingml/2006/table">
            <a:tbl>
              <a:tblPr firstRow="1" bandRow="1">
                <a:tableStyleId>{5C22544A-7EE6-4342-B048-85BDC9FD1C3A}</a:tableStyleId>
              </a:tblPr>
              <a:tblGrid>
                <a:gridCol w="2460274">
                  <a:extLst>
                    <a:ext uri="{9D8B030D-6E8A-4147-A177-3AD203B41FA5}">
                      <a16:colId xmlns:a16="http://schemas.microsoft.com/office/drawing/2014/main" val="20000"/>
                    </a:ext>
                  </a:extLst>
                </a:gridCol>
                <a:gridCol w="1680189">
                  <a:extLst>
                    <a:ext uri="{9D8B030D-6E8A-4147-A177-3AD203B41FA5}">
                      <a16:colId xmlns:a16="http://schemas.microsoft.com/office/drawing/2014/main" val="20001"/>
                    </a:ext>
                  </a:extLst>
                </a:gridCol>
                <a:gridCol w="3240359">
                  <a:extLst>
                    <a:ext uri="{9D8B030D-6E8A-4147-A177-3AD203B41FA5}">
                      <a16:colId xmlns:a16="http://schemas.microsoft.com/office/drawing/2014/main" val="20002"/>
                    </a:ext>
                  </a:extLst>
                </a:gridCol>
              </a:tblGrid>
              <a:tr h="370840">
                <a:tc>
                  <a:txBody>
                    <a:bodyPr/>
                    <a:lstStyle/>
                    <a:p>
                      <a:pPr algn="ctr"/>
                      <a:r>
                        <a:rPr lang="fr-FR" sz="1400" dirty="0" smtClean="0"/>
                        <a:t>Principaux types de trait</a:t>
                      </a:r>
                      <a:endParaRPr lang="fr-FR" sz="1400" dirty="0"/>
                    </a:p>
                  </a:txBody>
                  <a:tcPr/>
                </a:tc>
                <a:tc>
                  <a:txBody>
                    <a:bodyPr/>
                    <a:lstStyle/>
                    <a:p>
                      <a:pPr algn="ctr"/>
                      <a:r>
                        <a:rPr lang="fr-FR" sz="1400" dirty="0" smtClean="0"/>
                        <a:t>Exemple</a:t>
                      </a:r>
                      <a:endParaRPr lang="fr-FR" sz="1400" dirty="0"/>
                    </a:p>
                  </a:txBody>
                  <a:tcPr/>
                </a:tc>
                <a:tc>
                  <a:txBody>
                    <a:bodyPr/>
                    <a:lstStyle/>
                    <a:p>
                      <a:pPr algn="ctr"/>
                      <a:r>
                        <a:rPr lang="fr-FR" sz="1400" dirty="0" smtClean="0"/>
                        <a:t>Utilisation</a:t>
                      </a:r>
                      <a:endParaRPr lang="fr-FR" sz="1400" dirty="0"/>
                    </a:p>
                  </a:txBody>
                  <a:tcPr/>
                </a:tc>
                <a:extLst>
                  <a:ext uri="{0D108BD9-81ED-4DB2-BD59-A6C34878D82A}">
                    <a16:rowId xmlns:a16="http://schemas.microsoft.com/office/drawing/2014/main" val="10000"/>
                  </a:ext>
                </a:extLst>
              </a:tr>
              <a:tr h="370840">
                <a:tc>
                  <a:txBody>
                    <a:bodyPr/>
                    <a:lstStyle/>
                    <a:p>
                      <a:r>
                        <a:rPr lang="fr-FR" sz="1400" dirty="0" smtClean="0"/>
                        <a:t>Continu fort</a:t>
                      </a:r>
                      <a:endParaRPr lang="fr-FR" sz="1400" dirty="0"/>
                    </a:p>
                  </a:txBody>
                  <a:tcPr/>
                </a:tc>
                <a:tc>
                  <a:txBody>
                    <a:bodyPr/>
                    <a:lstStyle/>
                    <a:p>
                      <a:endParaRPr lang="fr-FR" sz="1400" dirty="0"/>
                    </a:p>
                  </a:txBody>
                  <a:tcPr/>
                </a:tc>
                <a:tc>
                  <a:txBody>
                    <a:bodyPr/>
                    <a:lstStyle/>
                    <a:p>
                      <a:r>
                        <a:rPr lang="fr-FR" sz="1400" dirty="0" smtClean="0"/>
                        <a:t>Contours</a:t>
                      </a:r>
                      <a:r>
                        <a:rPr lang="fr-FR" sz="1400" baseline="0" dirty="0" smtClean="0"/>
                        <a:t> et arêtes vues</a:t>
                      </a:r>
                      <a:endParaRPr lang="fr-FR" sz="1400" dirty="0"/>
                    </a:p>
                  </a:txBody>
                  <a:tcPr/>
                </a:tc>
                <a:extLst>
                  <a:ext uri="{0D108BD9-81ED-4DB2-BD59-A6C34878D82A}">
                    <a16:rowId xmlns:a16="http://schemas.microsoft.com/office/drawing/2014/main" val="10001"/>
                  </a:ext>
                </a:extLst>
              </a:tr>
              <a:tr h="370840">
                <a:tc>
                  <a:txBody>
                    <a:bodyPr/>
                    <a:lstStyle/>
                    <a:p>
                      <a:r>
                        <a:rPr lang="fr-FR" sz="1400" dirty="0" smtClean="0"/>
                        <a:t>Interrompu fin</a:t>
                      </a:r>
                      <a:endParaRPr lang="fr-FR" sz="1400" dirty="0"/>
                    </a:p>
                  </a:txBody>
                  <a:tcPr/>
                </a:tc>
                <a:tc>
                  <a:txBody>
                    <a:bodyPr/>
                    <a:lstStyle/>
                    <a:p>
                      <a:endParaRPr lang="fr-FR" sz="1400" dirty="0"/>
                    </a:p>
                  </a:txBody>
                  <a:tcPr/>
                </a:tc>
                <a:tc>
                  <a:txBody>
                    <a:bodyPr/>
                    <a:lstStyle/>
                    <a:p>
                      <a:r>
                        <a:rPr lang="fr-FR" sz="1400" dirty="0" smtClean="0"/>
                        <a:t>Contours et arêtes</a:t>
                      </a:r>
                      <a:r>
                        <a:rPr lang="fr-FR" sz="1400" baseline="0" dirty="0" smtClean="0"/>
                        <a:t> cachées</a:t>
                      </a:r>
                      <a:endParaRPr lang="fr-FR" sz="1400" dirty="0"/>
                    </a:p>
                  </a:txBody>
                  <a:tcPr/>
                </a:tc>
                <a:extLst>
                  <a:ext uri="{0D108BD9-81ED-4DB2-BD59-A6C34878D82A}">
                    <a16:rowId xmlns:a16="http://schemas.microsoft.com/office/drawing/2014/main" val="10002"/>
                  </a:ext>
                </a:extLst>
              </a:tr>
              <a:tr h="370840">
                <a:tc>
                  <a:txBody>
                    <a:bodyPr/>
                    <a:lstStyle/>
                    <a:p>
                      <a:r>
                        <a:rPr lang="fr-FR" sz="1400" dirty="0" smtClean="0"/>
                        <a:t>Mixte fin</a:t>
                      </a:r>
                      <a:endParaRPr lang="fr-FR" sz="1400" dirty="0"/>
                    </a:p>
                  </a:txBody>
                  <a:tcPr/>
                </a:tc>
                <a:tc>
                  <a:txBody>
                    <a:bodyPr/>
                    <a:lstStyle/>
                    <a:p>
                      <a:endParaRPr lang="fr-FR" sz="1400"/>
                    </a:p>
                  </a:txBody>
                  <a:tcPr/>
                </a:tc>
                <a:tc>
                  <a:txBody>
                    <a:bodyPr/>
                    <a:lstStyle/>
                    <a:p>
                      <a:r>
                        <a:rPr lang="fr-FR" sz="1400" dirty="0" smtClean="0"/>
                        <a:t>Axes et traces de plans de symétrie</a:t>
                      </a:r>
                      <a:endParaRPr lang="fr-FR" sz="1400" dirty="0"/>
                    </a:p>
                  </a:txBody>
                  <a:tcPr/>
                </a:tc>
                <a:extLst>
                  <a:ext uri="{0D108BD9-81ED-4DB2-BD59-A6C34878D82A}">
                    <a16:rowId xmlns:a16="http://schemas.microsoft.com/office/drawing/2014/main" val="10003"/>
                  </a:ext>
                </a:extLst>
              </a:tr>
            </a:tbl>
          </a:graphicData>
        </a:graphic>
      </p:graphicFrame>
      <p:cxnSp>
        <p:nvCxnSpPr>
          <p:cNvPr id="13" name="Connecteur droit 12"/>
          <p:cNvCxnSpPr/>
          <p:nvPr/>
        </p:nvCxnSpPr>
        <p:spPr>
          <a:xfrm>
            <a:off x="3491880" y="4365104"/>
            <a:ext cx="1584176" cy="0"/>
          </a:xfrm>
          <a:prstGeom prst="line">
            <a:avLst/>
          </a:prstGeom>
          <a:ln w="412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a:off x="3491880" y="5085184"/>
            <a:ext cx="1584176" cy="0"/>
          </a:xfrm>
          <a:prstGeom prst="line">
            <a:avLst/>
          </a:prstGeom>
          <a:ln w="25400" cmpd="sng">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3491880" y="4725144"/>
            <a:ext cx="1584176" cy="0"/>
          </a:xfrm>
          <a:prstGeom prst="line">
            <a:avLst/>
          </a:prstGeom>
          <a:ln w="22225"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237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5</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5</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626188" y="1844824"/>
            <a:ext cx="7779179" cy="954107"/>
          </a:xfrm>
          <a:prstGeom prst="rect">
            <a:avLst/>
          </a:prstGeom>
        </p:spPr>
        <p:txBody>
          <a:bodyPr wrap="square">
            <a:spAutoFit/>
          </a:bodyPr>
          <a:lstStyle/>
          <a:p>
            <a:r>
              <a:rPr lang="fr-FR" sz="1600" b="1" dirty="0"/>
              <a:t>Échelles de </a:t>
            </a:r>
            <a:r>
              <a:rPr lang="fr-FR" sz="1600" b="1" dirty="0" smtClean="0"/>
              <a:t>représentation </a:t>
            </a:r>
          </a:p>
          <a:p>
            <a:endParaRPr lang="fr-FR" sz="800" b="1" dirty="0" smtClean="0"/>
          </a:p>
          <a:p>
            <a:r>
              <a:rPr lang="fr-FR" sz="1600" dirty="0"/>
              <a:t>Une </a:t>
            </a:r>
            <a:r>
              <a:rPr lang="fr-FR" sz="1600" b="1" dirty="0"/>
              <a:t>échelle</a:t>
            </a:r>
            <a:r>
              <a:rPr lang="fr-FR" sz="1600" dirty="0"/>
              <a:t> est le rapport entre la mesure d'un objet réel et la mesure de sa </a:t>
            </a:r>
            <a:r>
              <a:rPr lang="fr-FR" sz="1600" dirty="0" smtClean="0"/>
              <a:t>représentation.</a:t>
            </a:r>
            <a:endParaRPr lang="fr-FR" sz="1600" b="1" dirty="0" smtClean="0"/>
          </a:p>
        </p:txBody>
      </p:sp>
      <p:graphicFrame>
        <p:nvGraphicFramePr>
          <p:cNvPr id="12" name="Tableau 11"/>
          <p:cNvGraphicFramePr>
            <a:graphicFrameLocks noGrp="1"/>
          </p:cNvGraphicFramePr>
          <p:nvPr>
            <p:extLst>
              <p:ext uri="{D42A27DB-BD31-4B8C-83A1-F6EECF244321}">
                <p14:modId xmlns:p14="http://schemas.microsoft.com/office/powerpoint/2010/main" val="3401536206"/>
              </p:ext>
            </p:extLst>
          </p:nvPr>
        </p:nvGraphicFramePr>
        <p:xfrm>
          <a:off x="2227080" y="2960948"/>
          <a:ext cx="4436880" cy="2851690"/>
        </p:xfrm>
        <a:graphic>
          <a:graphicData uri="http://schemas.openxmlformats.org/drawingml/2006/table">
            <a:tbl>
              <a:tblPr/>
              <a:tblGrid>
                <a:gridCol w="1478960">
                  <a:extLst>
                    <a:ext uri="{9D8B030D-6E8A-4147-A177-3AD203B41FA5}">
                      <a16:colId xmlns:a16="http://schemas.microsoft.com/office/drawing/2014/main" val="20000"/>
                    </a:ext>
                  </a:extLst>
                </a:gridCol>
                <a:gridCol w="1478960">
                  <a:extLst>
                    <a:ext uri="{9D8B030D-6E8A-4147-A177-3AD203B41FA5}">
                      <a16:colId xmlns:a16="http://schemas.microsoft.com/office/drawing/2014/main" val="20001"/>
                    </a:ext>
                  </a:extLst>
                </a:gridCol>
                <a:gridCol w="1478960">
                  <a:extLst>
                    <a:ext uri="{9D8B030D-6E8A-4147-A177-3AD203B41FA5}">
                      <a16:colId xmlns:a16="http://schemas.microsoft.com/office/drawing/2014/main" val="20002"/>
                    </a:ext>
                  </a:extLst>
                </a:gridCol>
              </a:tblGrid>
              <a:tr h="445492">
                <a:tc>
                  <a:txBody>
                    <a:bodyPr/>
                    <a:lstStyle/>
                    <a:p>
                      <a:r>
                        <a:rPr lang="fr-FR" sz="1600" dirty="0"/>
                        <a:t>Rapport</a:t>
                      </a:r>
                    </a:p>
                  </a:txBody>
                  <a:tcPr marL="82658" marR="82658" marT="41329" marB="41329" anchor="ctr">
                    <a:lnL>
                      <a:noFill/>
                    </a:lnL>
                    <a:lnR>
                      <a:noFill/>
                    </a:lnR>
                    <a:lnT>
                      <a:noFill/>
                    </a:lnT>
                    <a:lnB>
                      <a:noFill/>
                    </a:lnB>
                  </a:tcPr>
                </a:tc>
                <a:tc>
                  <a:txBody>
                    <a:bodyPr/>
                    <a:lstStyle/>
                    <a:p>
                      <a:r>
                        <a:rPr lang="fr-FR" sz="1600"/>
                        <a:t>échelle graphique</a:t>
                      </a:r>
                    </a:p>
                  </a:txBody>
                  <a:tcPr marL="82658" marR="82658" marT="41329" marB="41329" anchor="ctr">
                    <a:lnL>
                      <a:noFill/>
                    </a:lnL>
                    <a:lnR>
                      <a:noFill/>
                    </a:lnR>
                    <a:lnT>
                      <a:noFill/>
                    </a:lnT>
                    <a:lnB>
                      <a:noFill/>
                    </a:lnB>
                  </a:tcPr>
                </a:tc>
                <a:tc>
                  <a:txBody>
                    <a:bodyPr/>
                    <a:lstStyle/>
                    <a:p>
                      <a:r>
                        <a:rPr lang="fr-FR" sz="1600" dirty="0" smtClean="0"/>
                        <a:t>Problème</a:t>
                      </a:r>
                      <a:endParaRPr lang="fr-FR" sz="1600" dirty="0"/>
                    </a:p>
                  </a:txBody>
                  <a:tcPr marL="82658" marR="82658" marT="41329" marB="41329" anchor="ctr">
                    <a:lnL>
                      <a:noFill/>
                    </a:lnL>
                    <a:lnR>
                      <a:noFill/>
                    </a:lnR>
                    <a:lnT>
                      <a:noFill/>
                    </a:lnT>
                    <a:lnB>
                      <a:noFill/>
                    </a:lnB>
                  </a:tcPr>
                </a:tc>
                <a:extLst>
                  <a:ext uri="{0D108BD9-81ED-4DB2-BD59-A6C34878D82A}">
                    <a16:rowId xmlns:a16="http://schemas.microsoft.com/office/drawing/2014/main" val="10000"/>
                  </a:ext>
                </a:extLst>
              </a:tr>
              <a:tr h="255028">
                <a:tc>
                  <a:txBody>
                    <a:bodyPr/>
                    <a:lstStyle/>
                    <a:p>
                      <a:r>
                        <a:rPr lang="fr-FR" sz="1600" dirty="0"/>
                        <a:t>1/100</a:t>
                      </a:r>
                    </a:p>
                  </a:txBody>
                  <a:tcPr marL="82658" marR="82658" marT="41329" marB="41329" anchor="ctr">
                    <a:lnL>
                      <a:noFill/>
                    </a:lnL>
                    <a:lnR>
                      <a:noFill/>
                    </a:lnR>
                    <a:lnT>
                      <a:noFill/>
                    </a:lnT>
                    <a:lnB>
                      <a:noFill/>
                    </a:lnB>
                    <a:solidFill>
                      <a:srgbClr val="F2F2F2"/>
                    </a:solidFill>
                  </a:tcPr>
                </a:tc>
                <a:tc>
                  <a:txBody>
                    <a:bodyPr/>
                    <a:lstStyle/>
                    <a:p>
                      <a:r>
                        <a:rPr lang="fr-FR" sz="1600"/>
                        <a:t>1 cm par m</a:t>
                      </a:r>
                    </a:p>
                  </a:txBody>
                  <a:tcPr marL="82658" marR="82658" marT="41329" marB="41329" anchor="ctr">
                    <a:lnL>
                      <a:noFill/>
                    </a:lnL>
                    <a:lnR>
                      <a:noFill/>
                    </a:lnR>
                    <a:lnT>
                      <a:noFill/>
                    </a:lnT>
                    <a:lnB>
                      <a:noFill/>
                    </a:lnB>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smtClean="0"/>
                        <a:t>dessin de construction</a:t>
                      </a:r>
                    </a:p>
                  </a:txBody>
                  <a:tcPr marL="82658" marR="82658" marT="41329" marB="41329" anchor="ctr">
                    <a:lnL>
                      <a:noFill/>
                    </a:lnL>
                    <a:lnR>
                      <a:noFill/>
                    </a:lnR>
                    <a:lnT>
                      <a:noFill/>
                    </a:lnT>
                    <a:lnB>
                      <a:noFill/>
                    </a:lnB>
                    <a:solidFill>
                      <a:srgbClr val="F2F2F2"/>
                    </a:solidFill>
                  </a:tcPr>
                </a:tc>
                <a:extLst>
                  <a:ext uri="{0D108BD9-81ED-4DB2-BD59-A6C34878D82A}">
                    <a16:rowId xmlns:a16="http://schemas.microsoft.com/office/drawing/2014/main" val="10001"/>
                  </a:ext>
                </a:extLst>
              </a:tr>
              <a:tr h="445492">
                <a:tc>
                  <a:txBody>
                    <a:bodyPr/>
                    <a:lstStyle/>
                    <a:p>
                      <a:r>
                        <a:rPr lang="fr-FR" sz="1600"/>
                        <a:t>1/50</a:t>
                      </a:r>
                    </a:p>
                  </a:txBody>
                  <a:tcPr marL="82658" marR="82658" marT="41329" marB="41329" anchor="ctr">
                    <a:lnL>
                      <a:noFill/>
                    </a:lnL>
                    <a:lnR>
                      <a:noFill/>
                    </a:lnR>
                    <a:lnT>
                      <a:noFill/>
                    </a:lnT>
                    <a:lnB>
                      <a:noFill/>
                    </a:lnB>
                  </a:tcPr>
                </a:tc>
                <a:tc>
                  <a:txBody>
                    <a:bodyPr/>
                    <a:lstStyle/>
                    <a:p>
                      <a:r>
                        <a:rPr lang="fr-FR" sz="1600"/>
                        <a:t>2 cm par m</a:t>
                      </a:r>
                    </a:p>
                  </a:txBody>
                  <a:tcPr marL="82658" marR="82658" marT="41329" marB="41329" anchor="ctr">
                    <a:lnL>
                      <a:noFill/>
                    </a:lnL>
                    <a:lnR>
                      <a:noFill/>
                    </a:lnR>
                    <a:lnT>
                      <a:noFill/>
                    </a:lnT>
                    <a:lnB>
                      <a:noFill/>
                    </a:lnB>
                  </a:tcPr>
                </a:tc>
                <a:tc>
                  <a:txBody>
                    <a:bodyPr/>
                    <a:lstStyle/>
                    <a:p>
                      <a:r>
                        <a:rPr lang="fr-FR" sz="1600" dirty="0"/>
                        <a:t>dessin de construction</a:t>
                      </a:r>
                    </a:p>
                  </a:txBody>
                  <a:tcPr marL="82658" marR="82658" marT="41329" marB="41329" anchor="ctr">
                    <a:lnL>
                      <a:noFill/>
                    </a:lnL>
                    <a:lnR>
                      <a:noFill/>
                    </a:lnR>
                    <a:lnT>
                      <a:noFill/>
                    </a:lnT>
                    <a:lnB>
                      <a:noFill/>
                    </a:lnB>
                  </a:tcPr>
                </a:tc>
                <a:extLst>
                  <a:ext uri="{0D108BD9-81ED-4DB2-BD59-A6C34878D82A}">
                    <a16:rowId xmlns:a16="http://schemas.microsoft.com/office/drawing/2014/main" val="10002"/>
                  </a:ext>
                </a:extLst>
              </a:tr>
              <a:tr h="255028">
                <a:tc>
                  <a:txBody>
                    <a:bodyPr/>
                    <a:lstStyle/>
                    <a:p>
                      <a:r>
                        <a:rPr lang="fr-FR" sz="1600"/>
                        <a:t>1/20</a:t>
                      </a:r>
                    </a:p>
                  </a:txBody>
                  <a:tcPr marL="82658" marR="82658" marT="41329" marB="41329" anchor="ctr">
                    <a:lnL>
                      <a:noFill/>
                    </a:lnL>
                    <a:lnR>
                      <a:noFill/>
                    </a:lnR>
                    <a:lnT>
                      <a:noFill/>
                    </a:lnT>
                    <a:lnB>
                      <a:noFill/>
                    </a:lnB>
                    <a:solidFill>
                      <a:srgbClr val="F2F2F2"/>
                    </a:solidFill>
                  </a:tcPr>
                </a:tc>
                <a:tc>
                  <a:txBody>
                    <a:bodyPr/>
                    <a:lstStyle/>
                    <a:p>
                      <a:r>
                        <a:rPr lang="fr-FR" sz="1600" dirty="0"/>
                        <a:t>5 cm par m</a:t>
                      </a:r>
                    </a:p>
                  </a:txBody>
                  <a:tcPr marL="82658" marR="82658" marT="41329" marB="41329" anchor="ctr">
                    <a:lnL>
                      <a:noFill/>
                    </a:lnL>
                    <a:lnR>
                      <a:noFill/>
                    </a:lnR>
                    <a:lnT>
                      <a:noFill/>
                    </a:lnT>
                    <a:lnB>
                      <a:noFill/>
                    </a:lnB>
                    <a:solidFill>
                      <a:srgbClr val="F2F2F2"/>
                    </a:solidFill>
                  </a:tcPr>
                </a:tc>
                <a:tc>
                  <a:txBody>
                    <a:bodyPr/>
                    <a:lstStyle/>
                    <a:p>
                      <a:r>
                        <a:rPr lang="fr-FR" sz="1600" dirty="0"/>
                        <a:t>dessin de détail</a:t>
                      </a:r>
                    </a:p>
                  </a:txBody>
                  <a:tcPr marL="82658" marR="82658" marT="41329" marB="41329" anchor="ctr">
                    <a:lnL>
                      <a:noFill/>
                    </a:lnL>
                    <a:lnR>
                      <a:noFill/>
                    </a:lnR>
                    <a:lnT>
                      <a:noFill/>
                    </a:lnT>
                    <a:lnB>
                      <a:noFill/>
                    </a:lnB>
                    <a:solidFill>
                      <a:srgbClr val="F2F2F2"/>
                    </a:solidFill>
                  </a:tcPr>
                </a:tc>
                <a:extLst>
                  <a:ext uri="{0D108BD9-81ED-4DB2-BD59-A6C34878D82A}">
                    <a16:rowId xmlns:a16="http://schemas.microsoft.com/office/drawing/2014/main" val="10003"/>
                  </a:ext>
                </a:extLst>
              </a:tr>
              <a:tr h="255028">
                <a:tc>
                  <a:txBody>
                    <a:bodyPr/>
                    <a:lstStyle/>
                    <a:p>
                      <a:r>
                        <a:rPr lang="fr-FR" sz="1600"/>
                        <a:t>1/10</a:t>
                      </a:r>
                    </a:p>
                  </a:txBody>
                  <a:tcPr marL="82658" marR="82658" marT="41329" marB="41329" anchor="ctr">
                    <a:lnL>
                      <a:noFill/>
                    </a:lnL>
                    <a:lnR>
                      <a:noFill/>
                    </a:lnR>
                    <a:lnT>
                      <a:noFill/>
                    </a:lnT>
                    <a:lnB>
                      <a:noFill/>
                    </a:lnB>
                  </a:tcPr>
                </a:tc>
                <a:tc>
                  <a:txBody>
                    <a:bodyPr/>
                    <a:lstStyle/>
                    <a:p>
                      <a:r>
                        <a:rPr lang="fr-FR" sz="1600" dirty="0"/>
                        <a:t>10 cm par m</a:t>
                      </a:r>
                    </a:p>
                  </a:txBody>
                  <a:tcPr marL="82658" marR="82658" marT="41329" marB="41329" anchor="ctr">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smtClean="0"/>
                        <a:t>dessin de détail</a:t>
                      </a:r>
                    </a:p>
                  </a:txBody>
                  <a:tcPr marL="82658" marR="82658" marT="41329" marB="4132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5505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6</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6</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626188" y="1844824"/>
            <a:ext cx="7779179" cy="1446550"/>
          </a:xfrm>
          <a:prstGeom prst="rect">
            <a:avLst/>
          </a:prstGeom>
        </p:spPr>
        <p:txBody>
          <a:bodyPr wrap="square">
            <a:spAutoFit/>
          </a:bodyPr>
          <a:lstStyle/>
          <a:p>
            <a:r>
              <a:rPr lang="fr-FR" sz="1600" b="1" dirty="0"/>
              <a:t>Échelles de </a:t>
            </a:r>
            <a:r>
              <a:rPr lang="fr-FR" sz="1600" b="1" dirty="0" smtClean="0"/>
              <a:t>représentation</a:t>
            </a:r>
          </a:p>
          <a:p>
            <a:endParaRPr lang="fr-FR" sz="800" b="1" dirty="0" smtClean="0"/>
          </a:p>
          <a:p>
            <a:r>
              <a:rPr lang="fr-FR" sz="1600" dirty="0"/>
              <a:t>Le </a:t>
            </a:r>
            <a:r>
              <a:rPr lang="fr-FR" sz="1600" b="1" dirty="0" err="1" smtClean="0"/>
              <a:t>kutsch</a:t>
            </a:r>
            <a:r>
              <a:rPr lang="fr-FR" sz="1600" dirty="0" smtClean="0"/>
              <a:t>, </a:t>
            </a:r>
            <a:r>
              <a:rPr lang="fr-FR" sz="1600" dirty="0"/>
              <a:t>est un type de </a:t>
            </a:r>
            <a:r>
              <a:rPr lang="fr-FR" sz="1600" dirty="0" smtClean="0"/>
              <a:t>règle </a:t>
            </a:r>
            <a:r>
              <a:rPr lang="fr-FR" sz="1600" dirty="0"/>
              <a:t>à deux ou trois faces doubles </a:t>
            </a:r>
            <a:r>
              <a:rPr lang="fr-FR" sz="1600" dirty="0" smtClean="0"/>
              <a:t>graduées, </a:t>
            </a:r>
            <a:r>
              <a:rPr lang="fr-FR" sz="1600" dirty="0"/>
              <a:t>permettant de porter ou de lire directement sur ces documents la distance horizontale entre deux </a:t>
            </a:r>
            <a:r>
              <a:rPr lang="fr-FR" sz="1600" dirty="0" smtClean="0"/>
              <a:t>points.</a:t>
            </a:r>
            <a:endParaRPr lang="fr-FR" sz="1600" b="1" dirty="0" smtClean="0"/>
          </a:p>
          <a:p>
            <a:endParaRPr lang="fr-FR" sz="1600" b="1"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730625" y="2551993"/>
            <a:ext cx="1682750" cy="466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727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7</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7</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Rectangle 13"/>
          <p:cNvSpPr/>
          <p:nvPr/>
        </p:nvSpPr>
        <p:spPr>
          <a:xfrm>
            <a:off x="467544" y="1736812"/>
            <a:ext cx="7951262" cy="461665"/>
          </a:xfrm>
          <a:prstGeom prst="rect">
            <a:avLst/>
          </a:prstGeom>
        </p:spPr>
        <p:txBody>
          <a:bodyPr wrap="square">
            <a:spAutoFit/>
          </a:bodyPr>
          <a:lstStyle/>
          <a:p>
            <a:endParaRPr lang="fr-FR" sz="1600" b="1" dirty="0"/>
          </a:p>
          <a:p>
            <a:endParaRPr lang="fr-FR" sz="800" dirty="0"/>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626188" y="1736812"/>
            <a:ext cx="7779179" cy="1477328"/>
          </a:xfrm>
          <a:prstGeom prst="rect">
            <a:avLst/>
          </a:prstGeom>
        </p:spPr>
        <p:txBody>
          <a:bodyPr wrap="square">
            <a:spAutoFit/>
          </a:bodyPr>
          <a:lstStyle/>
          <a:p>
            <a:r>
              <a:rPr lang="fr-FR" b="1" dirty="0" smtClean="0"/>
              <a:t>Cotation</a:t>
            </a:r>
          </a:p>
          <a:p>
            <a:endParaRPr lang="fr-FR" sz="800" b="1" dirty="0" smtClean="0"/>
          </a:p>
          <a:p>
            <a:r>
              <a:rPr lang="fr-FR" sz="1600" dirty="0"/>
              <a:t>Les cotations permettent de dimensionner un objet en vue de sa réalisation</a:t>
            </a:r>
            <a:r>
              <a:rPr lang="fr-FR" sz="1600" dirty="0" smtClean="0"/>
              <a:t>.</a:t>
            </a:r>
          </a:p>
          <a:p>
            <a:r>
              <a:rPr lang="fr-FR" sz="1600" dirty="0" smtClean="0"/>
              <a:t>Elles </a:t>
            </a:r>
            <a:r>
              <a:rPr lang="fr-FR" sz="1600" dirty="0"/>
              <a:t>sont toujours notées en dimensions réelles. Elles déterminent les dimensions d’une </a:t>
            </a:r>
            <a:r>
              <a:rPr lang="fr-FR" sz="1600" dirty="0" smtClean="0"/>
              <a:t>pièce, les </a:t>
            </a:r>
            <a:r>
              <a:rPr lang="fr-FR" sz="1600" dirty="0"/>
              <a:t>épaisseurs de </a:t>
            </a:r>
            <a:r>
              <a:rPr lang="fr-FR" sz="1600" dirty="0" smtClean="0"/>
              <a:t>murs ou de cloisons et l’implantations </a:t>
            </a:r>
            <a:r>
              <a:rPr lang="fr-FR" sz="1600" dirty="0"/>
              <a:t>d</a:t>
            </a:r>
            <a:r>
              <a:rPr lang="fr-FR" sz="1600" dirty="0" smtClean="0"/>
              <a:t>es </a:t>
            </a:r>
            <a:r>
              <a:rPr lang="fr-FR" sz="1600" dirty="0"/>
              <a:t>portes et </a:t>
            </a:r>
            <a:r>
              <a:rPr lang="fr-FR" sz="1600" dirty="0" smtClean="0"/>
              <a:t>des </a:t>
            </a:r>
            <a:r>
              <a:rPr lang="fr-FR" sz="1600" dirty="0"/>
              <a:t>fenêtres..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6761" y="3465004"/>
            <a:ext cx="4025259"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descr="Résultat de recherche d'images pour &quot;plan simple avec cotations&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5546" y="3429000"/>
            <a:ext cx="2990850" cy="2419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93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8</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8</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Rectangle 13"/>
          <p:cNvSpPr/>
          <p:nvPr/>
        </p:nvSpPr>
        <p:spPr>
          <a:xfrm>
            <a:off x="467544" y="1736812"/>
            <a:ext cx="7951262" cy="461665"/>
          </a:xfrm>
          <a:prstGeom prst="rect">
            <a:avLst/>
          </a:prstGeom>
        </p:spPr>
        <p:txBody>
          <a:bodyPr wrap="square">
            <a:spAutoFit/>
          </a:bodyPr>
          <a:lstStyle/>
          <a:p>
            <a:endParaRPr lang="fr-FR" sz="1600" b="1" dirty="0"/>
          </a:p>
          <a:p>
            <a:endParaRPr lang="fr-FR" sz="800" dirty="0"/>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634494" y="1736812"/>
            <a:ext cx="7779180" cy="1200329"/>
          </a:xfrm>
          <a:prstGeom prst="rect">
            <a:avLst/>
          </a:prstGeom>
        </p:spPr>
        <p:txBody>
          <a:bodyPr wrap="square">
            <a:spAutoFit/>
          </a:bodyPr>
          <a:lstStyle/>
          <a:p>
            <a:r>
              <a:rPr lang="fr-FR" sz="1600" b="1" dirty="0" smtClean="0"/>
              <a:t>Vue en plan</a:t>
            </a:r>
          </a:p>
          <a:p>
            <a:endParaRPr lang="fr-FR" sz="800" b="1" dirty="0"/>
          </a:p>
          <a:p>
            <a:r>
              <a:rPr lang="fr-FR" sz="1600" dirty="0" smtClean="0"/>
              <a:t>C'est </a:t>
            </a:r>
            <a:r>
              <a:rPr lang="fr-FR" sz="1600" dirty="0"/>
              <a:t>une vue de dessus qui représente la disposition des espaces dans un </a:t>
            </a:r>
            <a:r>
              <a:rPr lang="fr-FR" sz="1600" dirty="0" smtClean="0"/>
              <a:t>bâtiment. Il </a:t>
            </a:r>
            <a:r>
              <a:rPr lang="fr-FR" sz="1600" dirty="0"/>
              <a:t>représente </a:t>
            </a:r>
            <a:r>
              <a:rPr lang="fr-FR" sz="1600" dirty="0" smtClean="0"/>
              <a:t>notamment: les murs </a:t>
            </a:r>
            <a:r>
              <a:rPr lang="fr-FR" sz="1600" dirty="0"/>
              <a:t>porteurs, cloisons, isolation, ouvertures extérieures et intérieures, placards, sanitaires </a:t>
            </a:r>
            <a:r>
              <a:rPr lang="fr-FR" sz="1600" dirty="0" smtClean="0"/>
              <a:t>...</a:t>
            </a:r>
            <a:endParaRPr lang="fr-FR" sz="1600" dirty="0"/>
          </a:p>
        </p:txBody>
      </p:sp>
      <p:sp>
        <p:nvSpPr>
          <p:cNvPr id="18" name="ZoneTexte 17"/>
          <p:cNvSpPr txBox="1"/>
          <p:nvPr/>
        </p:nvSpPr>
        <p:spPr>
          <a:xfrm>
            <a:off x="3671900" y="5929535"/>
            <a:ext cx="1260140" cy="307777"/>
          </a:xfrm>
          <a:prstGeom prst="rect">
            <a:avLst/>
          </a:prstGeom>
          <a:noFill/>
        </p:spPr>
        <p:txBody>
          <a:bodyPr wrap="square" rtlCol="0">
            <a:spAutoFit/>
          </a:bodyPr>
          <a:lstStyle/>
          <a:p>
            <a:r>
              <a:rPr lang="fr-FR" sz="1400" b="1" dirty="0" smtClean="0"/>
              <a:t>Vue en plan</a:t>
            </a:r>
            <a:endParaRPr lang="fr-FR" sz="1400" b="1" dirty="0"/>
          </a:p>
        </p:txBody>
      </p:sp>
      <p:pic>
        <p:nvPicPr>
          <p:cNvPr id="1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970" y="3392996"/>
            <a:ext cx="4366258" cy="2756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2930444" y="3085219"/>
            <a:ext cx="2721676" cy="307777"/>
          </a:xfrm>
          <a:prstGeom prst="rect">
            <a:avLst/>
          </a:prstGeom>
        </p:spPr>
        <p:txBody>
          <a:bodyPr wrap="square">
            <a:spAutoFit/>
          </a:bodyPr>
          <a:lstStyle/>
          <a:p>
            <a:r>
              <a:rPr lang="fr-FR" sz="1400" dirty="0"/>
              <a:t>PLAN DU </a:t>
            </a:r>
            <a:r>
              <a:rPr lang="fr-FR" sz="1400" dirty="0" smtClean="0"/>
              <a:t>REZ-DE-CHAUSSEE</a:t>
            </a:r>
            <a:endParaRPr lang="fr-FR" sz="1400" dirty="0"/>
          </a:p>
        </p:txBody>
      </p:sp>
    </p:spTree>
    <p:extLst>
      <p:ext uri="{BB962C8B-B14F-4D97-AF65-F5344CB8AC3E}">
        <p14:creationId xmlns:p14="http://schemas.microsoft.com/office/powerpoint/2010/main" val="240060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9</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9</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412934"/>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  </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Rectangle 13"/>
          <p:cNvSpPr/>
          <p:nvPr/>
        </p:nvSpPr>
        <p:spPr>
          <a:xfrm>
            <a:off x="626188" y="1736812"/>
            <a:ext cx="7792618" cy="1323439"/>
          </a:xfrm>
          <a:prstGeom prst="rect">
            <a:avLst/>
          </a:prstGeom>
        </p:spPr>
        <p:txBody>
          <a:bodyPr wrap="square">
            <a:spAutoFit/>
          </a:bodyPr>
          <a:lstStyle/>
          <a:p>
            <a:r>
              <a:rPr lang="fr-FR" sz="1600" b="1" dirty="0" smtClean="0"/>
              <a:t>Vue </a:t>
            </a:r>
            <a:r>
              <a:rPr lang="fr-FR" sz="1600" b="1" dirty="0"/>
              <a:t>en </a:t>
            </a:r>
            <a:r>
              <a:rPr lang="fr-FR" sz="1600" b="1" dirty="0" smtClean="0"/>
              <a:t>coupe</a:t>
            </a:r>
            <a:endParaRPr lang="fr-FR" sz="1600" b="1" dirty="0"/>
          </a:p>
          <a:p>
            <a:endParaRPr lang="fr-FR" sz="800" dirty="0" smtClean="0"/>
          </a:p>
          <a:p>
            <a:r>
              <a:rPr lang="fr-FR" sz="1600" dirty="0"/>
              <a:t>Une vue en coupe représente un bâtiment coupé par un plan vertical. Elle permet de faire apparaître certains détails qui seraient cachés. Les coupes sont notamment utilisées pour décrire les relations dans la construction.</a:t>
            </a:r>
          </a:p>
          <a:p>
            <a:endParaRPr lang="fr-FR" sz="800" dirty="0"/>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361" y="2991829"/>
            <a:ext cx="4968551" cy="3317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019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10</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10</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412934"/>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  </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626188" y="1772816"/>
            <a:ext cx="2385589" cy="338554"/>
          </a:xfrm>
          <a:prstGeom prst="rect">
            <a:avLst/>
          </a:prstGeom>
        </p:spPr>
        <p:txBody>
          <a:bodyPr wrap="none">
            <a:spAutoFit/>
          </a:bodyPr>
          <a:lstStyle/>
          <a:p>
            <a:r>
              <a:rPr lang="fr-FR" sz="1600" b="1" dirty="0"/>
              <a:t>I</a:t>
            </a:r>
            <a:r>
              <a:rPr lang="fr-FR" sz="1600" b="1" dirty="0" smtClean="0"/>
              <a:t>ndication des niveaux</a:t>
            </a:r>
            <a:endParaRPr lang="fr-FR" sz="1600" b="1" dirty="0"/>
          </a:p>
        </p:txBody>
      </p:sp>
      <p:sp>
        <p:nvSpPr>
          <p:cNvPr id="15" name="Rectangle 14"/>
          <p:cNvSpPr/>
          <p:nvPr/>
        </p:nvSpPr>
        <p:spPr>
          <a:xfrm>
            <a:off x="626188" y="2096852"/>
            <a:ext cx="7779178" cy="830997"/>
          </a:xfrm>
          <a:prstGeom prst="rect">
            <a:avLst/>
          </a:prstGeom>
        </p:spPr>
        <p:txBody>
          <a:bodyPr wrap="square">
            <a:spAutoFit/>
          </a:bodyPr>
          <a:lstStyle/>
          <a:p>
            <a:r>
              <a:rPr lang="fr-FR" sz="1600" dirty="0"/>
              <a:t>Les cotes de niveau définissent l’altitude de certaines parties de la construction par </a:t>
            </a:r>
            <a:r>
              <a:rPr lang="fr-FR" sz="1600" dirty="0" smtClean="0"/>
              <a:t>rapport à une </a:t>
            </a:r>
            <a:r>
              <a:rPr lang="fr-FR" sz="1600" dirty="0"/>
              <a:t>origine unique, </a:t>
            </a:r>
            <a:r>
              <a:rPr lang="fr-FR" sz="1600" dirty="0" smtClean="0"/>
              <a:t>appelée niveau </a:t>
            </a:r>
            <a:r>
              <a:rPr lang="fr-FR" sz="1600" dirty="0"/>
              <a:t>de </a:t>
            </a:r>
            <a:r>
              <a:rPr lang="fr-FR" sz="1600" dirty="0" smtClean="0"/>
              <a:t>référence. Les </a:t>
            </a:r>
            <a:r>
              <a:rPr lang="fr-FR" sz="1600" dirty="0"/>
              <a:t>niveaux sont </a:t>
            </a:r>
            <a:r>
              <a:rPr lang="fr-FR" sz="1600" dirty="0" smtClean="0"/>
              <a:t>affectés d’un </a:t>
            </a:r>
            <a:r>
              <a:rPr lang="fr-FR" sz="1600" dirty="0"/>
              <a:t>signe +</a:t>
            </a:r>
            <a:r>
              <a:rPr lang="fr-FR" sz="1600" dirty="0" smtClean="0"/>
              <a:t> ou </a:t>
            </a:r>
            <a:r>
              <a:rPr lang="fr-FR" sz="1600" dirty="0"/>
              <a:t>- par </a:t>
            </a:r>
            <a:r>
              <a:rPr lang="fr-FR" sz="1600" dirty="0" smtClean="0"/>
              <a:t>rapport au </a:t>
            </a:r>
            <a:r>
              <a:rPr lang="fr-FR" sz="1600" dirty="0"/>
              <a:t>niveau de référence.</a:t>
            </a:r>
          </a:p>
        </p:txBody>
      </p:sp>
      <p:sp>
        <p:nvSpPr>
          <p:cNvPr id="16" name="Rectangle 15"/>
          <p:cNvSpPr/>
          <p:nvPr/>
        </p:nvSpPr>
        <p:spPr>
          <a:xfrm>
            <a:off x="827584" y="3954542"/>
            <a:ext cx="3009708" cy="338554"/>
          </a:xfrm>
          <a:prstGeom prst="rect">
            <a:avLst/>
          </a:prstGeom>
        </p:spPr>
        <p:txBody>
          <a:bodyPr wrap="square">
            <a:spAutoFit/>
          </a:bodyPr>
          <a:lstStyle/>
          <a:p>
            <a:r>
              <a:rPr lang="fr-FR" sz="1600" b="1" dirty="0" smtClean="0"/>
              <a:t>• Niveaux </a:t>
            </a:r>
            <a:r>
              <a:rPr lang="fr-FR" sz="1600" b="1" dirty="0"/>
              <a:t>de planchers </a:t>
            </a:r>
            <a:r>
              <a:rPr lang="fr-FR" sz="1600" b="1" dirty="0" smtClean="0"/>
              <a:t>finis</a:t>
            </a:r>
            <a:endParaRPr lang="fr-FR" sz="1600" b="1" dirty="0"/>
          </a:p>
        </p:txBody>
      </p:sp>
      <p:grpSp>
        <p:nvGrpSpPr>
          <p:cNvPr id="41" name="Groupe 40"/>
          <p:cNvGrpSpPr/>
          <p:nvPr/>
        </p:nvGrpSpPr>
        <p:grpSpPr>
          <a:xfrm>
            <a:off x="4362090" y="3573016"/>
            <a:ext cx="3270250" cy="1550335"/>
            <a:chOff x="0" y="-72032"/>
            <a:chExt cx="3270620" cy="1550859"/>
          </a:xfrm>
        </p:grpSpPr>
        <p:grpSp>
          <p:nvGrpSpPr>
            <p:cNvPr id="42" name="Groupe 41"/>
            <p:cNvGrpSpPr/>
            <p:nvPr/>
          </p:nvGrpSpPr>
          <p:grpSpPr>
            <a:xfrm>
              <a:off x="538655" y="-72032"/>
              <a:ext cx="1045700" cy="572850"/>
              <a:chOff x="0" y="-72032"/>
              <a:chExt cx="1045700" cy="572850"/>
            </a:xfrm>
          </p:grpSpPr>
          <p:sp>
            <p:nvSpPr>
              <p:cNvPr id="58" name="Zone de texte 2"/>
              <p:cNvSpPr txBox="1">
                <a:spLocks noChangeArrowheads="1"/>
              </p:cNvSpPr>
              <p:nvPr/>
            </p:nvSpPr>
            <p:spPr bwMode="auto">
              <a:xfrm>
                <a:off x="357352" y="-72032"/>
                <a:ext cx="688348" cy="280670"/>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fr-FR" sz="1600" dirty="0">
                    <a:effectLst/>
                    <a:latin typeface="Calibri"/>
                    <a:ea typeface="Calibri"/>
                    <a:cs typeface="Times New Roman"/>
                  </a:rPr>
                  <a:t>+0.35</a:t>
                </a:r>
              </a:p>
            </p:txBody>
          </p:sp>
          <p:cxnSp>
            <p:nvCxnSpPr>
              <p:cNvPr id="59" name="Connecteur droit avec flèche 58"/>
              <p:cNvCxnSpPr/>
              <p:nvPr/>
            </p:nvCxnSpPr>
            <p:spPr>
              <a:xfrm>
                <a:off x="0" y="165538"/>
                <a:ext cx="0" cy="33528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a:off x="0" y="170793"/>
                <a:ext cx="4038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e 42"/>
            <p:cNvGrpSpPr/>
            <p:nvPr/>
          </p:nvGrpSpPr>
          <p:grpSpPr>
            <a:xfrm>
              <a:off x="0" y="396178"/>
              <a:ext cx="3270620" cy="1082649"/>
              <a:chOff x="0" y="-82043"/>
              <a:chExt cx="3270620" cy="1082649"/>
            </a:xfrm>
          </p:grpSpPr>
          <p:grpSp>
            <p:nvGrpSpPr>
              <p:cNvPr id="44" name="Groupe 43"/>
              <p:cNvGrpSpPr/>
              <p:nvPr/>
            </p:nvGrpSpPr>
            <p:grpSpPr>
              <a:xfrm>
                <a:off x="0" y="-82043"/>
                <a:ext cx="2985310" cy="1082649"/>
                <a:chOff x="0" y="-82043"/>
                <a:chExt cx="2985310" cy="1082649"/>
              </a:xfrm>
            </p:grpSpPr>
            <p:cxnSp>
              <p:nvCxnSpPr>
                <p:cNvPr id="49" name="Connecteur droit 48"/>
                <p:cNvCxnSpPr/>
                <p:nvPr/>
              </p:nvCxnSpPr>
              <p:spPr>
                <a:xfrm>
                  <a:off x="0" y="26276"/>
                  <a:ext cx="99885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a:off x="1001110" y="23648"/>
                  <a:ext cx="0" cy="4908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eur droit 50"/>
                <p:cNvCxnSpPr/>
                <p:nvPr/>
              </p:nvCxnSpPr>
              <p:spPr>
                <a:xfrm>
                  <a:off x="998483" y="509751"/>
                  <a:ext cx="998855" cy="0"/>
                </a:xfrm>
                <a:prstGeom prst="line">
                  <a:avLst/>
                </a:prstGeom>
                <a:noFill/>
                <a:ln w="19050" cap="flat" cmpd="sng" algn="ctr">
                  <a:solidFill>
                    <a:schemeClr val="tx1"/>
                  </a:solidFill>
                  <a:prstDash val="solid"/>
                </a:ln>
                <a:effectLst/>
              </p:spPr>
            </p:cxnSp>
            <p:cxnSp>
              <p:nvCxnSpPr>
                <p:cNvPr id="52" name="Connecteur droit 51"/>
                <p:cNvCxnSpPr/>
                <p:nvPr/>
              </p:nvCxnSpPr>
              <p:spPr>
                <a:xfrm>
                  <a:off x="1991710" y="509751"/>
                  <a:ext cx="0" cy="490855"/>
                </a:xfrm>
                <a:prstGeom prst="line">
                  <a:avLst/>
                </a:prstGeom>
                <a:noFill/>
                <a:ln w="19050" cap="flat" cmpd="sng" algn="ctr">
                  <a:solidFill>
                    <a:schemeClr val="tx1"/>
                  </a:solidFill>
                  <a:prstDash val="solid"/>
                </a:ln>
                <a:effectLst/>
              </p:spPr>
            </p:cxnSp>
            <p:cxnSp>
              <p:nvCxnSpPr>
                <p:cNvPr id="53" name="Connecteur droit 52"/>
                <p:cNvCxnSpPr/>
                <p:nvPr/>
              </p:nvCxnSpPr>
              <p:spPr>
                <a:xfrm>
                  <a:off x="1986455" y="998483"/>
                  <a:ext cx="998855" cy="0"/>
                </a:xfrm>
                <a:prstGeom prst="line">
                  <a:avLst/>
                </a:prstGeom>
                <a:noFill/>
                <a:ln w="19050" cap="flat" cmpd="sng" algn="ctr">
                  <a:solidFill>
                    <a:schemeClr val="tx1"/>
                  </a:solidFill>
                  <a:prstDash val="solid"/>
                </a:ln>
                <a:effectLst/>
              </p:spPr>
            </p:cxnSp>
            <p:grpSp>
              <p:nvGrpSpPr>
                <p:cNvPr id="54" name="Groupe 53"/>
                <p:cNvGrpSpPr/>
                <p:nvPr/>
              </p:nvGrpSpPr>
              <p:grpSpPr>
                <a:xfrm>
                  <a:off x="1295400" y="-82043"/>
                  <a:ext cx="997758" cy="582568"/>
                  <a:chOff x="0" y="-82043"/>
                  <a:chExt cx="997758" cy="582568"/>
                </a:xfrm>
              </p:grpSpPr>
              <p:sp>
                <p:nvSpPr>
                  <p:cNvPr id="55" name="Zone de texte 2"/>
                  <p:cNvSpPr txBox="1">
                    <a:spLocks noChangeArrowheads="1"/>
                  </p:cNvSpPr>
                  <p:nvPr/>
                </p:nvSpPr>
                <p:spPr bwMode="auto">
                  <a:xfrm>
                    <a:off x="357352" y="-82043"/>
                    <a:ext cx="640406" cy="28042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fr-FR" sz="1400" dirty="0">
                        <a:latin typeface="Calibri"/>
                        <a:ea typeface="Calibri"/>
                        <a:cs typeface="Times New Roman"/>
                      </a:rPr>
                      <a:t> </a:t>
                    </a:r>
                    <a:r>
                      <a:rPr lang="fr-FR" sz="1600" dirty="0" smtClean="0">
                        <a:effectLst/>
                        <a:latin typeface="Calibri"/>
                        <a:ea typeface="Calibri"/>
                        <a:cs typeface="Times New Roman"/>
                      </a:rPr>
                      <a:t>0.00</a:t>
                    </a:r>
                    <a:endParaRPr lang="fr-FR" sz="1600" dirty="0">
                      <a:effectLst/>
                      <a:latin typeface="Calibri"/>
                      <a:ea typeface="Calibri"/>
                      <a:cs typeface="Times New Roman"/>
                    </a:endParaRPr>
                  </a:p>
                </p:txBody>
              </p:sp>
              <p:cxnSp>
                <p:nvCxnSpPr>
                  <p:cNvPr id="56" name="Connecteur droit avec flèche 55"/>
                  <p:cNvCxnSpPr/>
                  <p:nvPr/>
                </p:nvCxnSpPr>
                <p:spPr>
                  <a:xfrm>
                    <a:off x="0" y="165538"/>
                    <a:ext cx="0" cy="334987"/>
                  </a:xfrm>
                  <a:prstGeom prst="straightConnector1">
                    <a:avLst/>
                  </a:prstGeom>
                  <a:noFill/>
                  <a:ln w="12700" cap="flat" cmpd="sng" algn="ctr">
                    <a:solidFill>
                      <a:sysClr val="windowText" lastClr="000000"/>
                    </a:solidFill>
                    <a:prstDash val="solid"/>
                    <a:tailEnd type="arrow"/>
                  </a:ln>
                  <a:effectLst/>
                </p:spPr>
              </p:cxnSp>
              <p:cxnSp>
                <p:nvCxnSpPr>
                  <p:cNvPr id="57" name="Connecteur droit 56"/>
                  <p:cNvCxnSpPr/>
                  <p:nvPr/>
                </p:nvCxnSpPr>
                <p:spPr>
                  <a:xfrm>
                    <a:off x="0" y="170793"/>
                    <a:ext cx="403665" cy="0"/>
                  </a:xfrm>
                  <a:prstGeom prst="line">
                    <a:avLst/>
                  </a:prstGeom>
                  <a:noFill/>
                  <a:ln w="12700" cap="flat" cmpd="sng" algn="ctr">
                    <a:solidFill>
                      <a:sysClr val="windowText" lastClr="000000"/>
                    </a:solidFill>
                    <a:prstDash val="solid"/>
                  </a:ln>
                  <a:effectLst/>
                </p:spPr>
              </p:cxnSp>
            </p:grpSp>
          </p:grpSp>
          <p:grpSp>
            <p:nvGrpSpPr>
              <p:cNvPr id="45" name="Groupe 44"/>
              <p:cNvGrpSpPr/>
              <p:nvPr/>
            </p:nvGrpSpPr>
            <p:grpSpPr>
              <a:xfrm>
                <a:off x="2272862" y="422184"/>
                <a:ext cx="997758" cy="567072"/>
                <a:chOff x="0" y="-66547"/>
                <a:chExt cx="997758" cy="567072"/>
              </a:xfrm>
            </p:grpSpPr>
            <p:sp>
              <p:nvSpPr>
                <p:cNvPr id="46" name="Zone de texte 2"/>
                <p:cNvSpPr txBox="1">
                  <a:spLocks noChangeArrowheads="1"/>
                </p:cNvSpPr>
                <p:nvPr/>
              </p:nvSpPr>
              <p:spPr bwMode="auto">
                <a:xfrm>
                  <a:off x="357352" y="-66547"/>
                  <a:ext cx="640406" cy="280425"/>
                </a:xfrm>
                <a:prstGeom prst="rect">
                  <a:avLst/>
                </a:prstGeom>
                <a:noFill/>
                <a:ln w="9525">
                  <a:noFill/>
                  <a:miter lim="800000"/>
                  <a:headEnd/>
                  <a:tailEnd/>
                </a:ln>
              </p:spPr>
              <p:txBody>
                <a:bodyPr rot="0" vert="horz" wrap="square" lIns="91440" tIns="45720" rIns="91440" bIns="45720" anchor="t" anchorCtr="0">
                  <a:noAutofit/>
                </a:bodyPr>
                <a:lstStyle/>
                <a:p>
                  <a:pPr>
                    <a:lnSpc>
                      <a:spcPct val="115000"/>
                    </a:lnSpc>
                    <a:spcAft>
                      <a:spcPts val="1000"/>
                    </a:spcAft>
                  </a:pPr>
                  <a:r>
                    <a:rPr lang="fr-FR" sz="1600" dirty="0">
                      <a:effectLst/>
                      <a:latin typeface="Calibri"/>
                      <a:ea typeface="Calibri"/>
                      <a:cs typeface="Times New Roman"/>
                    </a:rPr>
                    <a:t>-0.35</a:t>
                  </a:r>
                </a:p>
              </p:txBody>
            </p:sp>
            <p:cxnSp>
              <p:nvCxnSpPr>
                <p:cNvPr id="47" name="Connecteur droit avec flèche 46"/>
                <p:cNvCxnSpPr/>
                <p:nvPr/>
              </p:nvCxnSpPr>
              <p:spPr>
                <a:xfrm>
                  <a:off x="0" y="165538"/>
                  <a:ext cx="0" cy="334987"/>
                </a:xfrm>
                <a:prstGeom prst="straightConnector1">
                  <a:avLst/>
                </a:prstGeom>
                <a:noFill/>
                <a:ln w="12700" cap="flat" cmpd="sng" algn="ctr">
                  <a:solidFill>
                    <a:sysClr val="windowText" lastClr="000000"/>
                  </a:solidFill>
                  <a:prstDash val="solid"/>
                  <a:tailEnd type="arrow"/>
                </a:ln>
                <a:effectLst/>
              </p:spPr>
            </p:cxnSp>
            <p:cxnSp>
              <p:nvCxnSpPr>
                <p:cNvPr id="48" name="Connecteur droit 47"/>
                <p:cNvCxnSpPr/>
                <p:nvPr/>
              </p:nvCxnSpPr>
              <p:spPr>
                <a:xfrm>
                  <a:off x="0" y="170793"/>
                  <a:ext cx="403665" cy="0"/>
                </a:xfrm>
                <a:prstGeom prst="line">
                  <a:avLst/>
                </a:prstGeom>
                <a:noFill/>
                <a:ln w="12700" cap="flat" cmpd="sng" algn="ctr">
                  <a:solidFill>
                    <a:sysClr val="windowText" lastClr="000000"/>
                  </a:solidFill>
                  <a:prstDash val="solid"/>
                </a:ln>
                <a:effectLst/>
              </p:spPr>
            </p:cxnSp>
          </p:grpSp>
        </p:grpSp>
      </p:grpSp>
    </p:spTree>
    <p:extLst>
      <p:ext uri="{BB962C8B-B14F-4D97-AF65-F5344CB8AC3E}">
        <p14:creationId xmlns:p14="http://schemas.microsoft.com/office/powerpoint/2010/main" val="200834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11</a:t>
            </a:fld>
            <a:endParaRPr lang="fr-FR" dirty="0"/>
          </a:p>
        </p:txBody>
      </p:sp>
      <p:sp>
        <p:nvSpPr>
          <p:cNvPr id="4" name="Espace réservé du pied de page 1"/>
          <p:cNvSpPr>
            <a:spLocks noGrp="1"/>
          </p:cNvSpPr>
          <p:nvPr>
            <p:ph type="ftr" sz="quarter" idx="11"/>
          </p:nvPr>
        </p:nvSpPr>
        <p:spPr>
          <a:xfrm>
            <a:off x="3429000" y="18288"/>
            <a:ext cx="4114800" cy="329184"/>
          </a:xfrm>
        </p:spPr>
        <p:txBody>
          <a:body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11</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626188" y="1333022"/>
            <a:ext cx="7779179" cy="412934"/>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Les plans  </a:t>
            </a:r>
          </a:p>
        </p:txBody>
      </p:sp>
      <p:sp>
        <p:nvSpPr>
          <p:cNvPr id="10"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2" name="Bouton d'action : Accueil 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Rectangle 33"/>
          <p:cNvSpPr/>
          <p:nvPr/>
        </p:nvSpPr>
        <p:spPr>
          <a:xfrm>
            <a:off x="626187" y="1808820"/>
            <a:ext cx="7779180" cy="954107"/>
          </a:xfrm>
          <a:prstGeom prst="rect">
            <a:avLst/>
          </a:prstGeom>
        </p:spPr>
        <p:txBody>
          <a:bodyPr wrap="square">
            <a:spAutoFit/>
          </a:bodyPr>
          <a:lstStyle/>
          <a:p>
            <a:r>
              <a:rPr lang="fr-FR" sz="1600" b="1" dirty="0"/>
              <a:t>L</a:t>
            </a:r>
            <a:r>
              <a:rPr lang="fr-FR" sz="1600" b="1" dirty="0" smtClean="0"/>
              <a:t>e cartouche</a:t>
            </a:r>
          </a:p>
          <a:p>
            <a:endParaRPr lang="fr-FR" sz="800" b="1" dirty="0" smtClean="0"/>
          </a:p>
          <a:p>
            <a:r>
              <a:rPr lang="fr-FR" sz="1600" dirty="0"/>
              <a:t>Le cartouche une sorte de carte de visite du plan qui reprend certaines informations sur le projet représenté. Il se situe dans le coin inférieur droit du cadre.</a:t>
            </a:r>
            <a:endParaRPr lang="fr-FR" sz="1600" b="1" dirty="0"/>
          </a:p>
        </p:txBody>
      </p:sp>
      <p:sp>
        <p:nvSpPr>
          <p:cNvPr id="40" name="Rectangle 39"/>
          <p:cNvSpPr/>
          <p:nvPr/>
        </p:nvSpPr>
        <p:spPr>
          <a:xfrm>
            <a:off x="3347864" y="3320988"/>
            <a:ext cx="2263883" cy="338554"/>
          </a:xfrm>
          <a:prstGeom prst="rect">
            <a:avLst/>
          </a:prstGeom>
        </p:spPr>
        <p:txBody>
          <a:bodyPr wrap="square">
            <a:spAutoFit/>
          </a:bodyPr>
          <a:lstStyle/>
          <a:p>
            <a:r>
              <a:rPr lang="fr-FR" sz="1600" dirty="0"/>
              <a:t>E</a:t>
            </a:r>
            <a:r>
              <a:rPr lang="fr-FR" sz="1600" dirty="0" smtClean="0"/>
              <a:t>xemple </a:t>
            </a:r>
            <a:r>
              <a:rPr lang="fr-FR" sz="1600" dirty="0"/>
              <a:t>de </a:t>
            </a:r>
            <a:r>
              <a:rPr lang="fr-FR" sz="1600" dirty="0" smtClean="0"/>
              <a:t>cartouche </a:t>
            </a:r>
            <a:endParaRPr lang="fr-FR" sz="1600" dirty="0"/>
          </a:p>
        </p:txBody>
      </p:sp>
      <p:graphicFrame>
        <p:nvGraphicFramePr>
          <p:cNvPr id="11" name="Tableau 10"/>
          <p:cNvGraphicFramePr>
            <a:graphicFrameLocks noGrp="1"/>
          </p:cNvGraphicFramePr>
          <p:nvPr>
            <p:extLst>
              <p:ext uri="{D42A27DB-BD31-4B8C-83A1-F6EECF244321}">
                <p14:modId xmlns:p14="http://schemas.microsoft.com/office/powerpoint/2010/main" val="2945539286"/>
              </p:ext>
            </p:extLst>
          </p:nvPr>
        </p:nvGraphicFramePr>
        <p:xfrm>
          <a:off x="899592" y="3717032"/>
          <a:ext cx="7047088" cy="1920240"/>
        </p:xfrm>
        <a:graphic>
          <a:graphicData uri="http://schemas.openxmlformats.org/drawingml/2006/table">
            <a:tbl>
              <a:tblPr firstRow="1" bandRow="1">
                <a:tableStyleId>{5C22544A-7EE6-4342-B048-85BDC9FD1C3A}</a:tableStyleId>
              </a:tblPr>
              <a:tblGrid>
                <a:gridCol w="1217021">
                  <a:extLst>
                    <a:ext uri="{9D8B030D-6E8A-4147-A177-3AD203B41FA5}">
                      <a16:colId xmlns:a16="http://schemas.microsoft.com/office/drawing/2014/main" val="20000"/>
                    </a:ext>
                  </a:extLst>
                </a:gridCol>
                <a:gridCol w="828092">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2088232">
                  <a:extLst>
                    <a:ext uri="{9D8B030D-6E8A-4147-A177-3AD203B41FA5}">
                      <a16:colId xmlns:a16="http://schemas.microsoft.com/office/drawing/2014/main" val="20004"/>
                    </a:ext>
                  </a:extLst>
                </a:gridCol>
                <a:gridCol w="753503">
                  <a:extLst>
                    <a:ext uri="{9D8B030D-6E8A-4147-A177-3AD203B41FA5}">
                      <a16:colId xmlns:a16="http://schemas.microsoft.com/office/drawing/2014/main" val="20005"/>
                    </a:ext>
                  </a:extLst>
                </a:gridCol>
              </a:tblGrid>
              <a:tr h="370840">
                <a:tc>
                  <a:txBody>
                    <a:bodyPr/>
                    <a:lstStyle/>
                    <a:p>
                      <a:pPr algn="l"/>
                      <a:r>
                        <a:rPr lang="fr-FR" sz="1200" b="1" dirty="0" smtClean="0"/>
                        <a:t>N° D’AFFAIRE</a:t>
                      </a:r>
                    </a:p>
                    <a:p>
                      <a:pPr algn="ctr"/>
                      <a:r>
                        <a:rPr lang="fr-FR" sz="1400" b="1" dirty="0" smtClean="0"/>
                        <a:t>BECT/10/14</a:t>
                      </a:r>
                      <a:endParaRPr lang="fr-FR" sz="1400" b="1" dirty="0"/>
                    </a:p>
                  </a:txBody>
                  <a:tcPr/>
                </a:tc>
                <a:tc gridSpan="5">
                  <a:txBody>
                    <a:bodyPr/>
                    <a:lstStyle/>
                    <a:p>
                      <a:r>
                        <a:rPr lang="fr-FR" sz="1200" dirty="0" smtClean="0"/>
                        <a:t>NOM DU PROJET</a:t>
                      </a:r>
                    </a:p>
                    <a:p>
                      <a:pPr algn="ctr"/>
                      <a:r>
                        <a:rPr lang="fr-FR" sz="1400" dirty="0" smtClean="0"/>
                        <a:t>CONSTRUCTION DU BATIMENT M11</a:t>
                      </a:r>
                    </a:p>
                    <a:p>
                      <a:pPr algn="ctr"/>
                      <a:r>
                        <a:rPr lang="fr-FR" sz="1400" dirty="0" smtClean="0"/>
                        <a:t>QUARTIER MORTIER PARIS 20ème</a:t>
                      </a:r>
                      <a:endParaRPr lang="fr-FR" sz="1400" dirty="0"/>
                    </a:p>
                  </a:txBody>
                  <a:tcPr/>
                </a:tc>
                <a:tc hMerge="1">
                  <a:txBody>
                    <a:bodyPr/>
                    <a:lstStyle/>
                    <a:p>
                      <a:endParaRPr lang="fr-FR" sz="1400" dirty="0"/>
                    </a:p>
                  </a:txBody>
                  <a:tcPr/>
                </a:tc>
                <a:tc hMerge="1">
                  <a:txBody>
                    <a:bodyPr/>
                    <a:lstStyle/>
                    <a:p>
                      <a:endParaRPr lang="fr-FR" sz="1400" dirty="0"/>
                    </a:p>
                  </a:txBody>
                  <a:tcPr/>
                </a:tc>
                <a:tc hMerge="1">
                  <a:txBody>
                    <a:bodyPr/>
                    <a:lstStyle/>
                    <a:p>
                      <a:endParaRPr lang="fr-FR" sz="1400" dirty="0"/>
                    </a:p>
                  </a:txBody>
                  <a:tcPr/>
                </a:tc>
                <a:tc hMerge="1">
                  <a:txBody>
                    <a:bodyPr/>
                    <a:lstStyle/>
                    <a:p>
                      <a:endParaRPr lang="fr-FR" sz="1400" dirty="0"/>
                    </a:p>
                  </a:txBody>
                  <a:tcPr/>
                </a:tc>
                <a:extLst>
                  <a:ext uri="{0D108BD9-81ED-4DB2-BD59-A6C34878D82A}">
                    <a16:rowId xmlns:a16="http://schemas.microsoft.com/office/drawing/2014/main" val="10000"/>
                  </a:ext>
                </a:extLst>
              </a:tr>
              <a:tr h="370840">
                <a:tc>
                  <a:txBody>
                    <a:bodyPr/>
                    <a:lstStyle/>
                    <a:p>
                      <a:r>
                        <a:rPr lang="fr-FR" sz="1200" dirty="0" smtClean="0"/>
                        <a:t>CONCEPTION</a:t>
                      </a:r>
                    </a:p>
                    <a:p>
                      <a:pPr algn="ctr"/>
                      <a:r>
                        <a:rPr lang="fr-FR" sz="1400" dirty="0" smtClean="0"/>
                        <a:t>SUSS</a:t>
                      </a:r>
                      <a:endParaRPr lang="fr-FR" sz="1400" dirty="0"/>
                    </a:p>
                  </a:txBody>
                  <a:tcPr/>
                </a:tc>
                <a:tc>
                  <a:txBody>
                    <a:bodyPr/>
                    <a:lstStyle/>
                    <a:p>
                      <a:pPr algn="l"/>
                      <a:r>
                        <a:rPr lang="fr-FR" sz="1200" dirty="0" smtClean="0"/>
                        <a:t>DESSIN</a:t>
                      </a:r>
                    </a:p>
                    <a:p>
                      <a:pPr algn="ctr"/>
                      <a:r>
                        <a:rPr lang="fr-FR" sz="1400" dirty="0" smtClean="0"/>
                        <a:t>SUSS</a:t>
                      </a:r>
                      <a:endParaRPr lang="fr-FR" sz="1400" dirty="0"/>
                    </a:p>
                  </a:txBody>
                  <a:tcPr/>
                </a:tc>
                <a:tc>
                  <a:txBody>
                    <a:bodyPr/>
                    <a:lstStyle/>
                    <a:p>
                      <a:pPr algn="l"/>
                      <a:r>
                        <a:rPr lang="fr-FR" sz="1200" dirty="0" smtClean="0"/>
                        <a:t>DATE</a:t>
                      </a:r>
                    </a:p>
                    <a:p>
                      <a:pPr algn="ctr"/>
                      <a:r>
                        <a:rPr lang="fr-FR" sz="1400" dirty="0" smtClean="0"/>
                        <a:t>08/10/10</a:t>
                      </a:r>
                      <a:endParaRPr lang="fr-FR" sz="1400" dirty="0"/>
                    </a:p>
                  </a:txBody>
                  <a:tcPr/>
                </a:tc>
                <a:tc>
                  <a:txBody>
                    <a:bodyPr/>
                    <a:lstStyle/>
                    <a:p>
                      <a:r>
                        <a:rPr lang="fr-FR" sz="1200" dirty="0" smtClean="0"/>
                        <a:t>ECHELLE</a:t>
                      </a:r>
                    </a:p>
                    <a:p>
                      <a:pPr algn="ctr"/>
                      <a:r>
                        <a:rPr lang="fr-FR" sz="1400" dirty="0" smtClean="0"/>
                        <a:t>1/200</a:t>
                      </a:r>
                      <a:endParaRPr lang="fr-FR" sz="1400" dirty="0"/>
                    </a:p>
                  </a:txBody>
                  <a:tcPr/>
                </a:tc>
                <a:tc>
                  <a:txBody>
                    <a:bodyPr/>
                    <a:lstStyle/>
                    <a:p>
                      <a:r>
                        <a:rPr lang="fr-FR" sz="1200" dirty="0" smtClean="0"/>
                        <a:t>NUMERO DU PLAN</a:t>
                      </a:r>
                    </a:p>
                    <a:p>
                      <a:r>
                        <a:rPr lang="fr-FR" sz="1200" b="1" dirty="0" smtClean="0"/>
                        <a:t>MOR/11/0-1/PL/INT/10/086</a:t>
                      </a:r>
                      <a:endParaRPr lang="fr-FR" sz="1200" b="1" dirty="0"/>
                    </a:p>
                  </a:txBody>
                  <a:tcPr/>
                </a:tc>
                <a:tc>
                  <a:txBody>
                    <a:bodyPr/>
                    <a:lstStyle/>
                    <a:p>
                      <a:r>
                        <a:rPr lang="fr-FR" sz="1200" dirty="0" smtClean="0"/>
                        <a:t>INDICE</a:t>
                      </a:r>
                    </a:p>
                    <a:p>
                      <a:pPr algn="ctr"/>
                      <a:r>
                        <a:rPr lang="fr-FR" sz="1200" dirty="0" smtClean="0"/>
                        <a:t>0</a:t>
                      </a:r>
                      <a:endParaRPr lang="fr-FR" sz="1200" dirty="0"/>
                    </a:p>
                  </a:txBody>
                  <a:tcPr/>
                </a:tc>
                <a:extLst>
                  <a:ext uri="{0D108BD9-81ED-4DB2-BD59-A6C34878D82A}">
                    <a16:rowId xmlns:a16="http://schemas.microsoft.com/office/drawing/2014/main" val="10001"/>
                  </a:ext>
                </a:extLst>
              </a:tr>
              <a:tr h="370840">
                <a:tc gridSpan="6">
                  <a:txBody>
                    <a:bodyPr/>
                    <a:lstStyle/>
                    <a:p>
                      <a:pPr algn="ctr"/>
                      <a:r>
                        <a:rPr lang="fr-FR" sz="1400" b="1" dirty="0" smtClean="0"/>
                        <a:t>BATIMENT M11</a:t>
                      </a:r>
                    </a:p>
                    <a:p>
                      <a:pPr algn="ctr"/>
                      <a:r>
                        <a:rPr lang="fr-FR" sz="1400" b="1" dirty="0" smtClean="0"/>
                        <a:t>RDC – 1</a:t>
                      </a:r>
                      <a:r>
                        <a:rPr lang="fr-FR" sz="1400" b="1" baseline="30000" dirty="0" smtClean="0"/>
                        <a:t>er</a:t>
                      </a:r>
                      <a:r>
                        <a:rPr lang="fr-FR" sz="1400" b="1" dirty="0" smtClean="0"/>
                        <a:t> ETAGE</a:t>
                      </a:r>
                    </a:p>
                    <a:p>
                      <a:pPr algn="ctr"/>
                      <a:r>
                        <a:rPr lang="fr-FR" sz="1400" b="1" dirty="0" smtClean="0"/>
                        <a:t>INTRUSION</a:t>
                      </a:r>
                      <a:r>
                        <a:rPr lang="fr-FR" sz="1400" b="1" baseline="0" dirty="0" smtClean="0"/>
                        <a:t> - INCENDIE</a:t>
                      </a:r>
                      <a:endParaRPr lang="fr-FR" sz="1400" b="1" dirty="0"/>
                    </a:p>
                  </a:txBody>
                  <a:tcPr/>
                </a:tc>
                <a:tc hMerge="1">
                  <a:txBody>
                    <a:bodyPr/>
                    <a:lstStyle/>
                    <a:p>
                      <a:endParaRPr lang="fr-FR" sz="1400" dirty="0"/>
                    </a:p>
                  </a:txBody>
                  <a:tcPr/>
                </a:tc>
                <a:tc hMerge="1">
                  <a:txBody>
                    <a:bodyPr/>
                    <a:lstStyle/>
                    <a:p>
                      <a:endParaRPr lang="fr-FR" sz="1400" dirty="0"/>
                    </a:p>
                  </a:txBody>
                  <a:tcPr/>
                </a:tc>
                <a:tc hMerge="1">
                  <a:txBody>
                    <a:bodyPr/>
                    <a:lstStyle/>
                    <a:p>
                      <a:endParaRPr lang="fr-FR" sz="1400" dirty="0"/>
                    </a:p>
                  </a:txBody>
                  <a:tcPr/>
                </a:tc>
                <a:tc hMerge="1">
                  <a:txBody>
                    <a:bodyPr/>
                    <a:lstStyle/>
                    <a:p>
                      <a:endParaRPr lang="fr-FR" sz="1400" dirty="0"/>
                    </a:p>
                  </a:txBody>
                  <a:tcPr/>
                </a:tc>
                <a:tc hMerge="1">
                  <a:txBody>
                    <a:bodyPr/>
                    <a:lstStyle/>
                    <a:p>
                      <a:endParaRPr lang="fr-FR" sz="1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8717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12</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12</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1" name="ZoneTexte 10"/>
          <p:cNvSpPr txBox="1"/>
          <p:nvPr/>
        </p:nvSpPr>
        <p:spPr>
          <a:xfrm>
            <a:off x="626188" y="1724239"/>
            <a:ext cx="7776509" cy="984885"/>
          </a:xfrm>
          <a:prstGeom prst="rect">
            <a:avLst/>
          </a:prstGeom>
          <a:noFill/>
        </p:spPr>
        <p:txBody>
          <a:bodyPr wrap="square" rtlCol="0">
            <a:spAutoFit/>
          </a:bodyPr>
          <a:lstStyle/>
          <a:p>
            <a:r>
              <a:rPr lang="fr-FR" b="1" dirty="0" smtClean="0"/>
              <a:t>Interventions</a:t>
            </a:r>
            <a:endParaRPr lang="fr-FR" dirty="0" smtClean="0"/>
          </a:p>
          <a:p>
            <a:endParaRPr lang="fr-FR" sz="800" dirty="0" smtClean="0"/>
          </a:p>
          <a:p>
            <a:r>
              <a:rPr lang="fr-FR" sz="1600" dirty="0"/>
              <a:t>L</a:t>
            </a:r>
            <a:r>
              <a:rPr lang="fr-FR" sz="1600" dirty="0" smtClean="0"/>
              <a:t>’agent d’entretien du bâtiment doit connaître la disposition des locaux dans lequel il va œuvrer. </a:t>
            </a:r>
            <a:endParaRPr lang="fr-FR" sz="1600" dirty="0"/>
          </a:p>
        </p:txBody>
      </p:sp>
      <p:sp>
        <p:nvSpPr>
          <p:cNvPr id="17" name="Bouton d'action : Accueil 16">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188" y="3326951"/>
            <a:ext cx="1384770" cy="2542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3627" y="2816932"/>
            <a:ext cx="4687721" cy="3348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874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13</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13</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1" name="ZoneTexte 10"/>
          <p:cNvSpPr txBox="1"/>
          <p:nvPr/>
        </p:nvSpPr>
        <p:spPr>
          <a:xfrm>
            <a:off x="653109" y="1724239"/>
            <a:ext cx="7776509" cy="1107996"/>
          </a:xfrm>
          <a:prstGeom prst="rect">
            <a:avLst/>
          </a:prstGeom>
          <a:noFill/>
        </p:spPr>
        <p:txBody>
          <a:bodyPr wrap="square" rtlCol="0">
            <a:spAutoFit/>
          </a:bodyPr>
          <a:lstStyle/>
          <a:p>
            <a:r>
              <a:rPr lang="fr-FR" b="1" dirty="0"/>
              <a:t>I</a:t>
            </a:r>
            <a:r>
              <a:rPr lang="fr-FR" b="1" dirty="0" smtClean="0"/>
              <a:t>nterventions</a:t>
            </a:r>
            <a:r>
              <a:rPr lang="fr-FR" dirty="0" smtClean="0"/>
              <a:t>,</a:t>
            </a:r>
          </a:p>
          <a:p>
            <a:endParaRPr lang="fr-FR" sz="800" dirty="0" smtClean="0"/>
          </a:p>
          <a:p>
            <a:r>
              <a:rPr lang="fr-FR" sz="1600" dirty="0" smtClean="0"/>
              <a:t>Il doit être capable de lire tout ou partie de l’ensemble des plans.</a:t>
            </a:r>
          </a:p>
          <a:p>
            <a:endParaRPr lang="fr-FR" sz="800" dirty="0" smtClean="0"/>
          </a:p>
          <a:p>
            <a:r>
              <a:rPr lang="fr-FR" sz="1600" dirty="0" smtClean="0"/>
              <a:t>        </a:t>
            </a:r>
            <a:endParaRPr lang="fr-FR" sz="1600" dirty="0"/>
          </a:p>
        </p:txBody>
      </p:sp>
      <p:sp>
        <p:nvSpPr>
          <p:cNvPr id="17" name="Bouton d'action : Accueil 16">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392" y="2880725"/>
            <a:ext cx="4818856" cy="3212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862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14</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14</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pic>
        <p:nvPicPr>
          <p:cNvPr id="7" name="Picture 4" descr="http://agora.afpanet/fileadmin/Communication/images/Accueil/LogoAfp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8806" y="564702"/>
            <a:ext cx="504788" cy="2719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0" name="Zone de texte 23"/>
          <p:cNvSpPr txBox="1"/>
          <p:nvPr/>
        </p:nvSpPr>
        <p:spPr>
          <a:xfrm>
            <a:off x="1421650" y="6417332"/>
            <a:ext cx="6047740" cy="352425"/>
          </a:xfrm>
          <a:prstGeom prst="rect">
            <a:avLst/>
          </a:prstGeom>
          <a:solidFill>
            <a:schemeClr val="bg1"/>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indent="-89535" algn="ctr">
              <a:spcAft>
                <a:spcPts val="0"/>
              </a:spcAft>
            </a:pPr>
            <a:r>
              <a:rPr lang="fr-FR" sz="1050" dirty="0">
                <a:solidFill>
                  <a:srgbClr val="FF6600"/>
                </a:solidFill>
                <a:latin typeface="Arial Black"/>
                <a:ea typeface="Calibri"/>
                <a:cs typeface="Times New Roman"/>
              </a:rPr>
              <a:t>A</a:t>
            </a:r>
            <a:r>
              <a:rPr lang="fr-FR" sz="1050" dirty="0" smtClean="0">
                <a:solidFill>
                  <a:srgbClr val="FF6600"/>
                </a:solidFill>
                <a:effectLst/>
                <a:latin typeface="Arial Black"/>
                <a:ea typeface="Calibri"/>
                <a:cs typeface="Times New Roman"/>
              </a:rPr>
              <a:t>gence </a:t>
            </a:r>
            <a:r>
              <a:rPr lang="fr-FR" sz="1050" dirty="0">
                <a:solidFill>
                  <a:srgbClr val="FF6600"/>
                </a:solidFill>
                <a:effectLst/>
                <a:latin typeface="Arial Black"/>
                <a:ea typeface="Calibri"/>
                <a:cs typeface="Times New Roman"/>
              </a:rPr>
              <a:t>nationale pour la </a:t>
            </a:r>
            <a:r>
              <a:rPr lang="fr-FR" sz="1050" dirty="0" smtClean="0">
                <a:solidFill>
                  <a:srgbClr val="FF6600"/>
                </a:solidFill>
                <a:effectLst/>
                <a:latin typeface="Arial Black"/>
                <a:ea typeface="Calibri"/>
                <a:cs typeface="Times New Roman"/>
              </a:rPr>
              <a:t>formation professionnelle </a:t>
            </a:r>
            <a:r>
              <a:rPr lang="fr-FR" sz="1050" dirty="0">
                <a:solidFill>
                  <a:srgbClr val="FF6600"/>
                </a:solidFill>
                <a:effectLst/>
                <a:latin typeface="Arial Black"/>
                <a:ea typeface="Calibri"/>
                <a:cs typeface="Times New Roman"/>
              </a:rPr>
              <a:t>des adultes</a:t>
            </a:r>
            <a:endParaRPr lang="fr-FR" sz="900" dirty="0">
              <a:solidFill>
                <a:srgbClr val="FF6600"/>
              </a:solidFill>
              <a:effectLst/>
              <a:latin typeface="Calibri"/>
              <a:ea typeface="Calibri"/>
              <a:cs typeface="Times New Roman"/>
            </a:endParaRPr>
          </a:p>
          <a:p>
            <a:pPr algn="ctr">
              <a:spcAft>
                <a:spcPts val="0"/>
              </a:spcAft>
            </a:pPr>
            <a:r>
              <a:rPr lang="fr-FR" sz="900" dirty="0">
                <a:solidFill>
                  <a:srgbClr val="FF6600"/>
                </a:solidFill>
                <a:effectLst/>
                <a:latin typeface="Calibri"/>
                <a:ea typeface="Calibri"/>
                <a:cs typeface="Times New Roman"/>
              </a:rPr>
              <a:t> </a:t>
            </a:r>
          </a:p>
        </p:txBody>
      </p:sp>
      <p:sp>
        <p:nvSpPr>
          <p:cNvPr id="11" name="ZoneTexte 10"/>
          <p:cNvSpPr txBox="1"/>
          <p:nvPr/>
        </p:nvSpPr>
        <p:spPr>
          <a:xfrm>
            <a:off x="626188" y="1724239"/>
            <a:ext cx="7776509" cy="369332"/>
          </a:xfrm>
          <a:prstGeom prst="rect">
            <a:avLst/>
          </a:prstGeom>
          <a:noFill/>
        </p:spPr>
        <p:txBody>
          <a:bodyPr wrap="square" rtlCol="0">
            <a:spAutoFit/>
          </a:bodyPr>
          <a:lstStyle/>
          <a:p>
            <a:r>
              <a:rPr lang="fr-FR" b="1" dirty="0" smtClean="0"/>
              <a:t>Interventions</a:t>
            </a:r>
            <a:endParaRPr lang="fr-FR" dirty="0"/>
          </a:p>
        </p:txBody>
      </p:sp>
      <p:sp>
        <p:nvSpPr>
          <p:cNvPr id="17" name="Bouton d'action : Accueil 16">
            <a:hlinkClick r:id="rId3"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p:cNvSpPr/>
          <p:nvPr/>
        </p:nvSpPr>
        <p:spPr>
          <a:xfrm>
            <a:off x="626188" y="2024844"/>
            <a:ext cx="7779179" cy="584775"/>
          </a:xfrm>
          <a:prstGeom prst="rect">
            <a:avLst/>
          </a:prstGeom>
        </p:spPr>
        <p:txBody>
          <a:bodyPr wrap="square">
            <a:spAutoFit/>
          </a:bodyPr>
          <a:lstStyle/>
          <a:p>
            <a:r>
              <a:rPr lang="fr-FR" sz="1600" dirty="0"/>
              <a:t>Il doit être aussi capable de rédiger un croquis voir  même un plan (à l’échelle) pour accompagner ses rapports d’activités et même être source de proposition.</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980" y="3032956"/>
            <a:ext cx="3924300"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96" y="3075161"/>
            <a:ext cx="2562968" cy="2567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10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15</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15</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9" name="Bouton d'action : Accueil 18">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p:cNvSpPr/>
          <p:nvPr/>
        </p:nvSpPr>
        <p:spPr>
          <a:xfrm>
            <a:off x="626188" y="1736812"/>
            <a:ext cx="3150221" cy="338554"/>
          </a:xfrm>
          <a:prstGeom prst="rect">
            <a:avLst/>
          </a:prstGeom>
        </p:spPr>
        <p:txBody>
          <a:bodyPr wrap="none">
            <a:spAutoFit/>
          </a:bodyPr>
          <a:lstStyle/>
          <a:p>
            <a:r>
              <a:rPr lang="fr-FR" sz="1600" b="1" dirty="0"/>
              <a:t>P</a:t>
            </a:r>
            <a:r>
              <a:rPr lang="fr-FR" sz="1600" b="1" dirty="0" smtClean="0"/>
              <a:t>rincipe de cotation des plans</a:t>
            </a:r>
            <a:endParaRPr lang="fr-FR" sz="1600" dirty="0"/>
          </a:p>
        </p:txBody>
      </p:sp>
      <p:sp>
        <p:nvSpPr>
          <p:cNvPr id="15" name="Rectangle 14"/>
          <p:cNvSpPr/>
          <p:nvPr/>
        </p:nvSpPr>
        <p:spPr>
          <a:xfrm>
            <a:off x="626187" y="2024844"/>
            <a:ext cx="7779179" cy="584775"/>
          </a:xfrm>
          <a:prstGeom prst="rect">
            <a:avLst/>
          </a:prstGeom>
        </p:spPr>
        <p:txBody>
          <a:bodyPr wrap="square">
            <a:spAutoFit/>
          </a:bodyPr>
          <a:lstStyle/>
          <a:p>
            <a:r>
              <a:rPr lang="fr-FR" sz="1600" dirty="0" smtClean="0"/>
              <a:t>Les informations </a:t>
            </a:r>
            <a:r>
              <a:rPr lang="fr-FR" sz="1600" dirty="0"/>
              <a:t>indiqués </a:t>
            </a:r>
            <a:r>
              <a:rPr lang="fr-FR" sz="1600" dirty="0" smtClean="0"/>
              <a:t>:</a:t>
            </a:r>
          </a:p>
          <a:p>
            <a:endParaRPr lang="fr-FR" sz="800" dirty="0" smtClean="0"/>
          </a:p>
          <a:p>
            <a:endParaRPr lang="fr-FR" sz="800" dirty="0" smtClean="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2786" y="2724449"/>
            <a:ext cx="4812580" cy="354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596" y="3177265"/>
            <a:ext cx="1500136" cy="274777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Ellipse 10"/>
          <p:cNvSpPr/>
          <p:nvPr/>
        </p:nvSpPr>
        <p:spPr>
          <a:xfrm>
            <a:off x="5580112" y="4005064"/>
            <a:ext cx="936104" cy="13321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153" name="Groupe 6152"/>
          <p:cNvGrpSpPr/>
          <p:nvPr/>
        </p:nvGrpSpPr>
        <p:grpSpPr>
          <a:xfrm>
            <a:off x="1685664" y="3681029"/>
            <a:ext cx="330052" cy="468052"/>
            <a:chOff x="1685664" y="3731860"/>
            <a:chExt cx="330052" cy="538609"/>
          </a:xfrm>
          <a:solidFill>
            <a:schemeClr val="bg1"/>
          </a:solidFill>
        </p:grpSpPr>
        <p:sp>
          <p:nvSpPr>
            <p:cNvPr id="20" name="ZoneTexte 19"/>
            <p:cNvSpPr txBox="1"/>
            <p:nvPr/>
          </p:nvSpPr>
          <p:spPr>
            <a:xfrm>
              <a:off x="1685664" y="3731860"/>
              <a:ext cx="330052" cy="538609"/>
            </a:xfrm>
            <a:prstGeom prst="rect">
              <a:avLst/>
            </a:prstGeom>
            <a:grpFill/>
          </p:spPr>
          <p:txBody>
            <a:bodyPr wrap="square" rtlCol="0">
              <a:spAutoFit/>
            </a:bodyPr>
            <a:lstStyle/>
            <a:p>
              <a:pPr algn="ctr"/>
              <a:r>
                <a:rPr lang="fr-FR" sz="1100" b="1" dirty="0" smtClean="0"/>
                <a:t> 7</a:t>
              </a:r>
            </a:p>
            <a:p>
              <a:pPr algn="ctr"/>
              <a:endParaRPr lang="fr-FR" sz="900" b="1" dirty="0"/>
            </a:p>
            <a:p>
              <a:pPr algn="ctr"/>
              <a:endParaRPr lang="fr-FR" sz="900" b="1" dirty="0"/>
            </a:p>
          </p:txBody>
        </p:sp>
        <p:grpSp>
          <p:nvGrpSpPr>
            <p:cNvPr id="6152" name="Groupe 6151"/>
            <p:cNvGrpSpPr/>
            <p:nvPr/>
          </p:nvGrpSpPr>
          <p:grpSpPr>
            <a:xfrm>
              <a:off x="1799692" y="4005064"/>
              <a:ext cx="144016" cy="180020"/>
              <a:chOff x="1799692" y="4005064"/>
              <a:chExt cx="144016" cy="180020"/>
            </a:xfrm>
            <a:grpFill/>
          </p:grpSpPr>
          <p:cxnSp>
            <p:nvCxnSpPr>
              <p:cNvPr id="22" name="Connecteur droit 21"/>
              <p:cNvCxnSpPr/>
              <p:nvPr/>
            </p:nvCxnSpPr>
            <p:spPr>
              <a:xfrm flipV="1">
                <a:off x="1835696" y="4005064"/>
                <a:ext cx="0" cy="18002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flipV="1">
                <a:off x="1907704" y="4005064"/>
                <a:ext cx="0" cy="18002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flipV="1">
                <a:off x="1799692" y="4019166"/>
                <a:ext cx="144016" cy="75908"/>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V="1">
                <a:off x="1799692" y="4073172"/>
                <a:ext cx="144016" cy="75908"/>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6157" name="Connecteur droit avec flèche 6156"/>
          <p:cNvCxnSpPr/>
          <p:nvPr/>
        </p:nvCxnSpPr>
        <p:spPr>
          <a:xfrm>
            <a:off x="1979712" y="4041068"/>
            <a:ext cx="3983360" cy="455190"/>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158" name="Rectangle 6157"/>
          <p:cNvSpPr/>
          <p:nvPr/>
        </p:nvSpPr>
        <p:spPr>
          <a:xfrm>
            <a:off x="626188" y="2312876"/>
            <a:ext cx="7779178" cy="584775"/>
          </a:xfrm>
          <a:prstGeom prst="rect">
            <a:avLst/>
          </a:prstGeom>
        </p:spPr>
        <p:txBody>
          <a:bodyPr wrap="square">
            <a:spAutoFit/>
          </a:bodyPr>
          <a:lstStyle/>
          <a:p>
            <a:r>
              <a:rPr lang="fr-FR" sz="1600" dirty="0"/>
              <a:t>- </a:t>
            </a:r>
            <a:r>
              <a:rPr lang="fr-FR" sz="1600" dirty="0" smtClean="0"/>
              <a:t>Les </a:t>
            </a:r>
            <a:r>
              <a:rPr lang="fr-FR" sz="1600" dirty="0"/>
              <a:t>épaisseurs totales des murs extérieurs, de refend et des cloisons de </a:t>
            </a:r>
            <a:r>
              <a:rPr lang="fr-FR" sz="1600" dirty="0" smtClean="0"/>
              <a:t>distribution.</a:t>
            </a:r>
            <a:endParaRPr lang="fr-FR" sz="1600" dirty="0"/>
          </a:p>
        </p:txBody>
      </p:sp>
    </p:spTree>
    <p:extLst>
      <p:ext uri="{BB962C8B-B14F-4D97-AF65-F5344CB8AC3E}">
        <p14:creationId xmlns:p14="http://schemas.microsoft.com/office/powerpoint/2010/main" val="2378756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16</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16</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6" name="Bouton d'action : Accueil 15">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626188" y="1736812"/>
            <a:ext cx="3150221" cy="338554"/>
          </a:xfrm>
          <a:prstGeom prst="rect">
            <a:avLst/>
          </a:prstGeom>
        </p:spPr>
        <p:txBody>
          <a:bodyPr wrap="none">
            <a:spAutoFit/>
          </a:bodyPr>
          <a:lstStyle/>
          <a:p>
            <a:r>
              <a:rPr lang="fr-FR" sz="1600" b="1" dirty="0"/>
              <a:t>P</a:t>
            </a:r>
            <a:r>
              <a:rPr lang="fr-FR" sz="1600" b="1" dirty="0" smtClean="0"/>
              <a:t>rincipe de cotation des plans</a:t>
            </a:r>
            <a:endParaRPr lang="fr-FR" sz="1600" dirty="0"/>
          </a:p>
        </p:txBody>
      </p:sp>
      <p:sp>
        <p:nvSpPr>
          <p:cNvPr id="11" name="Rectangle 10"/>
          <p:cNvSpPr/>
          <p:nvPr/>
        </p:nvSpPr>
        <p:spPr>
          <a:xfrm>
            <a:off x="626188" y="2024844"/>
            <a:ext cx="3150221" cy="461665"/>
          </a:xfrm>
          <a:prstGeom prst="rect">
            <a:avLst/>
          </a:prstGeom>
        </p:spPr>
        <p:txBody>
          <a:bodyPr wrap="square">
            <a:spAutoFit/>
          </a:bodyPr>
          <a:lstStyle/>
          <a:p>
            <a:r>
              <a:rPr lang="fr-FR" sz="1600" dirty="0"/>
              <a:t>Les informations indiqués </a:t>
            </a:r>
            <a:r>
              <a:rPr lang="fr-FR" sz="1600" dirty="0" smtClean="0"/>
              <a:t>:</a:t>
            </a:r>
          </a:p>
          <a:p>
            <a:endParaRPr lang="fr-FR" sz="800" dirty="0"/>
          </a:p>
        </p:txBody>
      </p:sp>
      <p:sp>
        <p:nvSpPr>
          <p:cNvPr id="13" name="Rectangle 12"/>
          <p:cNvSpPr/>
          <p:nvPr/>
        </p:nvSpPr>
        <p:spPr>
          <a:xfrm>
            <a:off x="626187" y="2348880"/>
            <a:ext cx="7779179" cy="338554"/>
          </a:xfrm>
          <a:prstGeom prst="rect">
            <a:avLst/>
          </a:prstGeom>
        </p:spPr>
        <p:txBody>
          <a:bodyPr wrap="square">
            <a:spAutoFit/>
          </a:bodyPr>
          <a:lstStyle/>
          <a:p>
            <a:r>
              <a:rPr lang="fr-FR" sz="1600" dirty="0" smtClean="0"/>
              <a:t>- Les </a:t>
            </a:r>
            <a:r>
              <a:rPr lang="fr-FR" sz="1600" dirty="0"/>
              <a:t>dimensions des portes et des </a:t>
            </a:r>
            <a:r>
              <a:rPr lang="fr-FR" sz="1600" dirty="0" smtClean="0"/>
              <a:t>passages.</a:t>
            </a:r>
            <a:endParaRPr lang="fr-FR" sz="1600" dirty="0"/>
          </a:p>
        </p:txBody>
      </p:sp>
      <p:pic>
        <p:nvPicPr>
          <p:cNvPr id="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2786" y="2816587"/>
            <a:ext cx="4687626" cy="3456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Ellipse 17"/>
          <p:cNvSpPr/>
          <p:nvPr/>
        </p:nvSpPr>
        <p:spPr>
          <a:xfrm>
            <a:off x="4355976" y="3861048"/>
            <a:ext cx="936104" cy="13321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6" name="Groupe 25"/>
          <p:cNvGrpSpPr/>
          <p:nvPr/>
        </p:nvGrpSpPr>
        <p:grpSpPr>
          <a:xfrm>
            <a:off x="755576" y="3364708"/>
            <a:ext cx="1731640" cy="2152524"/>
            <a:chOff x="755576" y="3112680"/>
            <a:chExt cx="1731640" cy="2152524"/>
          </a:xfrm>
        </p:grpSpPr>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112680"/>
              <a:ext cx="1731640" cy="2152524"/>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ZoneTexte 20"/>
            <p:cNvSpPr txBox="1"/>
            <p:nvPr/>
          </p:nvSpPr>
          <p:spPr>
            <a:xfrm>
              <a:off x="1403648" y="3609020"/>
              <a:ext cx="450050" cy="200055"/>
            </a:xfrm>
            <a:prstGeom prst="rect">
              <a:avLst/>
            </a:prstGeom>
            <a:solidFill>
              <a:schemeClr val="bg1"/>
            </a:solidFill>
          </p:spPr>
          <p:txBody>
            <a:bodyPr wrap="square" rtlCol="0">
              <a:spAutoFit/>
            </a:bodyPr>
            <a:lstStyle/>
            <a:p>
              <a:r>
                <a:rPr lang="fr-FR" sz="700" dirty="0" smtClean="0"/>
                <a:t>PS 73 </a:t>
              </a:r>
              <a:endParaRPr lang="fr-FR" sz="700" dirty="0"/>
            </a:p>
          </p:txBody>
        </p:sp>
        <p:sp>
          <p:nvSpPr>
            <p:cNvPr id="23" name="ZoneTexte 22"/>
            <p:cNvSpPr txBox="1"/>
            <p:nvPr/>
          </p:nvSpPr>
          <p:spPr>
            <a:xfrm rot="16200000">
              <a:off x="1556048" y="4760131"/>
              <a:ext cx="450050" cy="200055"/>
            </a:xfrm>
            <a:prstGeom prst="rect">
              <a:avLst/>
            </a:prstGeom>
            <a:solidFill>
              <a:schemeClr val="bg1"/>
            </a:solidFill>
          </p:spPr>
          <p:txBody>
            <a:bodyPr wrap="square" rtlCol="0">
              <a:spAutoFit/>
            </a:bodyPr>
            <a:lstStyle/>
            <a:p>
              <a:r>
                <a:rPr lang="fr-FR" sz="700" dirty="0" smtClean="0"/>
                <a:t>PS 73 </a:t>
              </a:r>
              <a:endParaRPr lang="fr-FR" sz="700" dirty="0"/>
            </a:p>
          </p:txBody>
        </p:sp>
        <p:sp>
          <p:nvSpPr>
            <p:cNvPr id="24" name="ZoneTexte 23"/>
            <p:cNvSpPr txBox="1"/>
            <p:nvPr/>
          </p:nvSpPr>
          <p:spPr>
            <a:xfrm>
              <a:off x="935596" y="4057037"/>
              <a:ext cx="450050" cy="200055"/>
            </a:xfrm>
            <a:prstGeom prst="rect">
              <a:avLst/>
            </a:prstGeom>
            <a:solidFill>
              <a:schemeClr val="bg1"/>
            </a:solidFill>
          </p:spPr>
          <p:txBody>
            <a:bodyPr wrap="square" rtlCol="0">
              <a:spAutoFit/>
            </a:bodyPr>
            <a:lstStyle/>
            <a:p>
              <a:r>
                <a:rPr lang="fr-FR" sz="700" dirty="0" smtClean="0"/>
                <a:t>PS 73 </a:t>
              </a:r>
              <a:endParaRPr lang="fr-FR" sz="700" dirty="0"/>
            </a:p>
          </p:txBody>
        </p:sp>
        <p:sp>
          <p:nvSpPr>
            <p:cNvPr id="25" name="ZoneTexte 24"/>
            <p:cNvSpPr txBox="1"/>
            <p:nvPr/>
          </p:nvSpPr>
          <p:spPr>
            <a:xfrm rot="16200000">
              <a:off x="1107631" y="4751130"/>
              <a:ext cx="432049" cy="200055"/>
            </a:xfrm>
            <a:prstGeom prst="rect">
              <a:avLst/>
            </a:prstGeom>
            <a:solidFill>
              <a:schemeClr val="bg1"/>
            </a:solidFill>
          </p:spPr>
          <p:txBody>
            <a:bodyPr wrap="square" rtlCol="0">
              <a:spAutoFit/>
            </a:bodyPr>
            <a:lstStyle/>
            <a:p>
              <a:r>
                <a:rPr lang="fr-FR" sz="700" dirty="0"/>
                <a:t>PS 73</a:t>
              </a:r>
            </a:p>
          </p:txBody>
        </p:sp>
        <p:sp>
          <p:nvSpPr>
            <p:cNvPr id="22" name="ZoneTexte 21"/>
            <p:cNvSpPr txBox="1"/>
            <p:nvPr/>
          </p:nvSpPr>
          <p:spPr>
            <a:xfrm>
              <a:off x="1079612" y="4612486"/>
              <a:ext cx="144016" cy="184666"/>
            </a:xfrm>
            <a:prstGeom prst="rect">
              <a:avLst/>
            </a:prstGeom>
            <a:solidFill>
              <a:schemeClr val="bg1"/>
            </a:solidFill>
          </p:spPr>
          <p:txBody>
            <a:bodyPr wrap="square" rtlCol="0">
              <a:spAutoFit/>
            </a:bodyPr>
            <a:lstStyle/>
            <a:p>
              <a:endParaRPr lang="fr-FR" sz="600" dirty="0"/>
            </a:p>
          </p:txBody>
        </p:sp>
      </p:grpSp>
      <p:cxnSp>
        <p:nvCxnSpPr>
          <p:cNvPr id="28" name="Connecteur droit avec flèche 27"/>
          <p:cNvCxnSpPr/>
          <p:nvPr/>
        </p:nvCxnSpPr>
        <p:spPr>
          <a:xfrm>
            <a:off x="1781073" y="3961075"/>
            <a:ext cx="2934943" cy="256021"/>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572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17</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17</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6" name="Bouton d'action : Accueil 15">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626188" y="1736812"/>
            <a:ext cx="3150221" cy="338554"/>
          </a:xfrm>
          <a:prstGeom prst="rect">
            <a:avLst/>
          </a:prstGeom>
        </p:spPr>
        <p:txBody>
          <a:bodyPr wrap="none">
            <a:spAutoFit/>
          </a:bodyPr>
          <a:lstStyle/>
          <a:p>
            <a:r>
              <a:rPr lang="fr-FR" sz="1600" b="1" dirty="0"/>
              <a:t>P</a:t>
            </a:r>
            <a:r>
              <a:rPr lang="fr-FR" sz="1600" b="1" dirty="0" smtClean="0"/>
              <a:t>rincipe de cotation des plans</a:t>
            </a:r>
            <a:endParaRPr lang="fr-FR" sz="1600" dirty="0"/>
          </a:p>
        </p:txBody>
      </p:sp>
      <p:sp>
        <p:nvSpPr>
          <p:cNvPr id="11" name="Rectangle 10"/>
          <p:cNvSpPr/>
          <p:nvPr/>
        </p:nvSpPr>
        <p:spPr>
          <a:xfrm>
            <a:off x="626188" y="2024844"/>
            <a:ext cx="3150221" cy="338554"/>
          </a:xfrm>
          <a:prstGeom prst="rect">
            <a:avLst/>
          </a:prstGeom>
        </p:spPr>
        <p:txBody>
          <a:bodyPr wrap="square">
            <a:spAutoFit/>
          </a:bodyPr>
          <a:lstStyle/>
          <a:p>
            <a:r>
              <a:rPr lang="fr-FR" sz="1600" dirty="0"/>
              <a:t>Les informations indiqués </a:t>
            </a:r>
            <a:r>
              <a:rPr lang="fr-FR" sz="1600" dirty="0" smtClean="0"/>
              <a:t>:</a:t>
            </a:r>
          </a:p>
        </p:txBody>
      </p:sp>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2786" y="2816587"/>
            <a:ext cx="4687626" cy="3456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626187" y="2312876"/>
            <a:ext cx="7779179" cy="338554"/>
          </a:xfrm>
          <a:prstGeom prst="rect">
            <a:avLst/>
          </a:prstGeom>
        </p:spPr>
        <p:txBody>
          <a:bodyPr wrap="square">
            <a:spAutoFit/>
          </a:bodyPr>
          <a:lstStyle/>
          <a:p>
            <a:r>
              <a:rPr lang="fr-FR" sz="1600" dirty="0" smtClean="0"/>
              <a:t>- Les </a:t>
            </a:r>
            <a:r>
              <a:rPr lang="fr-FR" sz="1600" dirty="0"/>
              <a:t>dimensions de chaque pièce et des </a:t>
            </a:r>
            <a:r>
              <a:rPr lang="fr-FR" sz="1600" dirty="0" smtClean="0"/>
              <a:t>placards.</a:t>
            </a:r>
            <a:endParaRPr lang="fr-FR" sz="1600" dirty="0"/>
          </a:p>
        </p:txBody>
      </p:sp>
      <p:sp>
        <p:nvSpPr>
          <p:cNvPr id="22" name="Ellipse 21"/>
          <p:cNvSpPr/>
          <p:nvPr/>
        </p:nvSpPr>
        <p:spPr>
          <a:xfrm>
            <a:off x="3815916" y="3104964"/>
            <a:ext cx="1296144" cy="1368152"/>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p:cNvCxnSpPr/>
          <p:nvPr/>
        </p:nvCxnSpPr>
        <p:spPr>
          <a:xfrm flipH="1">
            <a:off x="1115616" y="3429000"/>
            <a:ext cx="72008" cy="72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 name="Groupe 41"/>
          <p:cNvGrpSpPr/>
          <p:nvPr/>
        </p:nvGrpSpPr>
        <p:grpSpPr>
          <a:xfrm>
            <a:off x="1007604" y="3034349"/>
            <a:ext cx="1836204" cy="2013901"/>
            <a:chOff x="1007604" y="3034349"/>
            <a:chExt cx="1836204" cy="2013901"/>
          </a:xfrm>
        </p:grpSpPr>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604" y="3034349"/>
              <a:ext cx="1836204" cy="2013901"/>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30" name="Groupe 29"/>
            <p:cNvGrpSpPr/>
            <p:nvPr/>
          </p:nvGrpSpPr>
          <p:grpSpPr>
            <a:xfrm>
              <a:off x="1229434" y="3140968"/>
              <a:ext cx="318230" cy="1836204"/>
              <a:chOff x="1229434" y="3140968"/>
              <a:chExt cx="318230" cy="1800200"/>
            </a:xfrm>
          </p:grpSpPr>
          <p:sp>
            <p:nvSpPr>
              <p:cNvPr id="21" name="ZoneTexte 20"/>
              <p:cNvSpPr txBox="1"/>
              <p:nvPr/>
            </p:nvSpPr>
            <p:spPr>
              <a:xfrm rot="16200000">
                <a:off x="1136521" y="3953961"/>
                <a:ext cx="432048" cy="246221"/>
              </a:xfrm>
              <a:prstGeom prst="rect">
                <a:avLst/>
              </a:prstGeom>
              <a:solidFill>
                <a:schemeClr val="bg1"/>
              </a:solidFill>
              <a:ln w="12700">
                <a:noFill/>
              </a:ln>
            </p:spPr>
            <p:txBody>
              <a:bodyPr wrap="square" rtlCol="0">
                <a:spAutoFit/>
              </a:bodyPr>
              <a:lstStyle/>
              <a:p>
                <a:r>
                  <a:rPr lang="fr-FR" sz="1000" b="1" dirty="0" smtClean="0"/>
                  <a:t>2.60</a:t>
                </a:r>
                <a:endParaRPr lang="fr-FR" sz="1000" b="1" dirty="0"/>
              </a:p>
            </p:txBody>
          </p:sp>
          <p:cxnSp>
            <p:nvCxnSpPr>
              <p:cNvPr id="27" name="Connecteur droit 26"/>
              <p:cNvCxnSpPr/>
              <p:nvPr/>
            </p:nvCxnSpPr>
            <p:spPr>
              <a:xfrm>
                <a:off x="1511660" y="3176972"/>
                <a:ext cx="0" cy="17281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a:off x="1475656" y="3140968"/>
                <a:ext cx="72008" cy="72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1475656" y="4869160"/>
                <a:ext cx="72008" cy="72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 name="Connecteur droit 33"/>
            <p:cNvCxnSpPr/>
            <p:nvPr/>
          </p:nvCxnSpPr>
          <p:spPr>
            <a:xfrm>
              <a:off x="1151620" y="3465004"/>
              <a:ext cx="14761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flipH="1">
              <a:off x="2555776" y="3429000"/>
              <a:ext cx="72008" cy="72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1655676" y="3212976"/>
              <a:ext cx="432048" cy="246221"/>
            </a:xfrm>
            <a:prstGeom prst="rect">
              <a:avLst/>
            </a:prstGeom>
            <a:solidFill>
              <a:schemeClr val="bg1"/>
            </a:solidFill>
            <a:ln w="12700">
              <a:noFill/>
            </a:ln>
          </p:spPr>
          <p:txBody>
            <a:bodyPr wrap="square" rtlCol="0">
              <a:spAutoFit/>
            </a:bodyPr>
            <a:lstStyle/>
            <a:p>
              <a:r>
                <a:rPr lang="fr-FR" sz="1000" b="1" dirty="0" smtClean="0"/>
                <a:t>2.18</a:t>
              </a:r>
              <a:endParaRPr lang="fr-FR" sz="1000" b="1" dirty="0"/>
            </a:p>
          </p:txBody>
        </p:sp>
      </p:grpSp>
      <p:cxnSp>
        <p:nvCxnSpPr>
          <p:cNvPr id="41" name="Connecteur droit avec flèche 40"/>
          <p:cNvCxnSpPr>
            <a:stCxn id="38" idx="3"/>
          </p:cNvCxnSpPr>
          <p:nvPr/>
        </p:nvCxnSpPr>
        <p:spPr>
          <a:xfrm>
            <a:off x="2087724" y="3336087"/>
            <a:ext cx="2357796" cy="92913"/>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flipV="1">
            <a:off x="1511660" y="3861049"/>
            <a:ext cx="2706106" cy="234744"/>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6422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18</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18</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6" name="Bouton d'action : Accueil 15">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p:cNvSpPr/>
          <p:nvPr/>
        </p:nvSpPr>
        <p:spPr>
          <a:xfrm>
            <a:off x="625287" y="2348880"/>
            <a:ext cx="7780079" cy="369332"/>
          </a:xfrm>
          <a:prstGeom prst="rect">
            <a:avLst/>
          </a:prstGeom>
        </p:spPr>
        <p:txBody>
          <a:bodyPr wrap="square">
            <a:spAutoFit/>
          </a:bodyPr>
          <a:lstStyle/>
          <a:p>
            <a:r>
              <a:rPr lang="fr-FR" sz="1600" dirty="0" smtClean="0"/>
              <a:t>- </a:t>
            </a:r>
            <a:r>
              <a:rPr lang="fr-FR" sz="1600" dirty="0"/>
              <a:t>L</a:t>
            </a:r>
            <a:r>
              <a:rPr lang="fr-FR" sz="1600" dirty="0" smtClean="0"/>
              <a:t>’implantation </a:t>
            </a:r>
            <a:r>
              <a:rPr lang="fr-FR" sz="1600" dirty="0"/>
              <a:t>des appareils </a:t>
            </a:r>
            <a:r>
              <a:rPr lang="fr-FR" sz="1600" dirty="0" smtClean="0"/>
              <a:t>sanitaires</a:t>
            </a:r>
            <a:r>
              <a:rPr lang="fr-FR" dirty="0" smtClean="0"/>
              <a:t>.</a:t>
            </a:r>
            <a:endParaRPr lang="fr-FR" dirty="0"/>
          </a:p>
        </p:txBody>
      </p:sp>
      <p:sp>
        <p:nvSpPr>
          <p:cNvPr id="12" name="Rectangle 11"/>
          <p:cNvSpPr/>
          <p:nvPr/>
        </p:nvSpPr>
        <p:spPr>
          <a:xfrm>
            <a:off x="626188" y="1736812"/>
            <a:ext cx="3150221" cy="338554"/>
          </a:xfrm>
          <a:prstGeom prst="rect">
            <a:avLst/>
          </a:prstGeom>
        </p:spPr>
        <p:txBody>
          <a:bodyPr wrap="none">
            <a:spAutoFit/>
          </a:bodyPr>
          <a:lstStyle/>
          <a:p>
            <a:r>
              <a:rPr lang="fr-FR" sz="1600" b="1" dirty="0"/>
              <a:t>P</a:t>
            </a:r>
            <a:r>
              <a:rPr lang="fr-FR" sz="1600" b="1" dirty="0" smtClean="0"/>
              <a:t>rincipe de cotation des plans</a:t>
            </a:r>
            <a:endParaRPr lang="fr-FR" sz="1600" dirty="0"/>
          </a:p>
        </p:txBody>
      </p:sp>
      <p:sp>
        <p:nvSpPr>
          <p:cNvPr id="11" name="Rectangle 10"/>
          <p:cNvSpPr/>
          <p:nvPr/>
        </p:nvSpPr>
        <p:spPr>
          <a:xfrm>
            <a:off x="626188" y="2024844"/>
            <a:ext cx="3150221" cy="584775"/>
          </a:xfrm>
          <a:prstGeom prst="rect">
            <a:avLst/>
          </a:prstGeom>
        </p:spPr>
        <p:txBody>
          <a:bodyPr wrap="square">
            <a:spAutoFit/>
          </a:bodyPr>
          <a:lstStyle/>
          <a:p>
            <a:r>
              <a:rPr lang="fr-FR" sz="1600" dirty="0"/>
              <a:t>Les informations indiqués </a:t>
            </a:r>
            <a:r>
              <a:rPr lang="fr-FR" sz="1600" dirty="0" smtClean="0"/>
              <a:t>:</a:t>
            </a:r>
          </a:p>
          <a:p>
            <a:endParaRPr lang="fr-FR" sz="800" dirty="0" smtClean="0"/>
          </a:p>
          <a:p>
            <a:endParaRPr lang="fr-FR" sz="800" dirty="0"/>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2786" y="2816587"/>
            <a:ext cx="4687626" cy="3456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588" y="3753036"/>
            <a:ext cx="1628400" cy="171354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9" name="Ellipse 18"/>
          <p:cNvSpPr/>
          <p:nvPr/>
        </p:nvSpPr>
        <p:spPr>
          <a:xfrm>
            <a:off x="3815916" y="4905164"/>
            <a:ext cx="1224136" cy="11881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1" name="Connecteur droit avec flèche 20"/>
          <p:cNvCxnSpPr/>
          <p:nvPr/>
        </p:nvCxnSpPr>
        <p:spPr>
          <a:xfrm>
            <a:off x="1475656" y="4329100"/>
            <a:ext cx="2616981" cy="900100"/>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a:off x="2087724" y="5085184"/>
            <a:ext cx="2088232" cy="612068"/>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82444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19</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19</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Bouton d'action : Accueil 13">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564904"/>
            <a:ext cx="3229719" cy="365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580" y="3452402"/>
            <a:ext cx="2916324" cy="2251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Groupe 27"/>
          <p:cNvGrpSpPr/>
          <p:nvPr/>
        </p:nvGrpSpPr>
        <p:grpSpPr>
          <a:xfrm>
            <a:off x="1835696" y="4651248"/>
            <a:ext cx="600036" cy="433936"/>
            <a:chOff x="1835696" y="4651248"/>
            <a:chExt cx="600036" cy="433936"/>
          </a:xfrm>
        </p:grpSpPr>
        <p:cxnSp>
          <p:nvCxnSpPr>
            <p:cNvPr id="23" name="Connecteur droit avec flèche 22"/>
            <p:cNvCxnSpPr/>
            <p:nvPr/>
          </p:nvCxnSpPr>
          <p:spPr>
            <a:xfrm>
              <a:off x="1835696" y="4869160"/>
              <a:ext cx="0" cy="216024"/>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1835696" y="4869160"/>
              <a:ext cx="6000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1907704" y="4651248"/>
              <a:ext cx="468052" cy="253916"/>
            </a:xfrm>
            <a:prstGeom prst="rect">
              <a:avLst/>
            </a:prstGeom>
            <a:noFill/>
          </p:spPr>
          <p:txBody>
            <a:bodyPr wrap="square" rtlCol="0">
              <a:spAutoFit/>
            </a:bodyPr>
            <a:lstStyle/>
            <a:p>
              <a:r>
                <a:rPr lang="fr-FR" sz="1050" b="1" dirty="0" smtClean="0"/>
                <a:t>0.00</a:t>
              </a:r>
              <a:endParaRPr lang="fr-FR" sz="1050" b="1" dirty="0"/>
            </a:p>
          </p:txBody>
        </p:sp>
      </p:grpSp>
      <p:sp>
        <p:nvSpPr>
          <p:cNvPr id="32" name="Rectangle 31"/>
          <p:cNvSpPr/>
          <p:nvPr/>
        </p:nvSpPr>
        <p:spPr>
          <a:xfrm>
            <a:off x="626188" y="1736812"/>
            <a:ext cx="3150221" cy="338554"/>
          </a:xfrm>
          <a:prstGeom prst="rect">
            <a:avLst/>
          </a:prstGeom>
        </p:spPr>
        <p:txBody>
          <a:bodyPr wrap="none">
            <a:spAutoFit/>
          </a:bodyPr>
          <a:lstStyle/>
          <a:p>
            <a:r>
              <a:rPr lang="fr-FR" sz="1600" b="1" dirty="0"/>
              <a:t>P</a:t>
            </a:r>
            <a:r>
              <a:rPr lang="fr-FR" sz="1600" b="1" dirty="0" smtClean="0"/>
              <a:t>rincipe de cotation des plans</a:t>
            </a:r>
            <a:endParaRPr lang="fr-FR" sz="1600" dirty="0"/>
          </a:p>
        </p:txBody>
      </p:sp>
      <p:sp>
        <p:nvSpPr>
          <p:cNvPr id="33" name="Rectangle 32"/>
          <p:cNvSpPr/>
          <p:nvPr/>
        </p:nvSpPr>
        <p:spPr>
          <a:xfrm>
            <a:off x="626188" y="2016133"/>
            <a:ext cx="7779179" cy="584775"/>
          </a:xfrm>
          <a:prstGeom prst="rect">
            <a:avLst/>
          </a:prstGeom>
        </p:spPr>
        <p:txBody>
          <a:bodyPr wrap="square">
            <a:spAutoFit/>
          </a:bodyPr>
          <a:lstStyle/>
          <a:p>
            <a:r>
              <a:rPr lang="fr-FR" sz="1600" dirty="0"/>
              <a:t>Les informations indiqués </a:t>
            </a:r>
            <a:r>
              <a:rPr lang="fr-FR" sz="1600" dirty="0" smtClean="0"/>
              <a:t>:</a:t>
            </a:r>
          </a:p>
          <a:p>
            <a:r>
              <a:rPr lang="fr-FR" sz="1600" dirty="0" smtClean="0"/>
              <a:t>- Les </a:t>
            </a:r>
            <a:r>
              <a:rPr lang="fr-FR" sz="1600" dirty="0"/>
              <a:t>hauteurs de planchers </a:t>
            </a:r>
            <a:r>
              <a:rPr lang="fr-FR" sz="1600" dirty="0" smtClean="0"/>
              <a:t>finis par </a:t>
            </a:r>
            <a:r>
              <a:rPr lang="fr-FR" sz="1600" dirty="0"/>
              <a:t>apport à l’altitude 0.00 niveaux de référence.</a:t>
            </a:r>
            <a:endParaRPr lang="fr-FR" sz="1600" dirty="0" smtClean="0"/>
          </a:p>
        </p:txBody>
      </p:sp>
      <p:sp>
        <p:nvSpPr>
          <p:cNvPr id="30" name="Ellipse 29"/>
          <p:cNvSpPr/>
          <p:nvPr/>
        </p:nvSpPr>
        <p:spPr>
          <a:xfrm>
            <a:off x="5004048" y="4077072"/>
            <a:ext cx="1620180" cy="18501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avec flèche 33"/>
          <p:cNvCxnSpPr/>
          <p:nvPr/>
        </p:nvCxnSpPr>
        <p:spPr>
          <a:xfrm>
            <a:off x="2435732" y="4905164"/>
            <a:ext cx="3378406" cy="720080"/>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375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e 18"/>
          <p:cNvGrpSpPr/>
          <p:nvPr/>
        </p:nvGrpSpPr>
        <p:grpSpPr>
          <a:xfrm>
            <a:off x="4404496" y="2672916"/>
            <a:ext cx="3606946" cy="3132348"/>
            <a:chOff x="4404496" y="2672916"/>
            <a:chExt cx="3606946" cy="3132348"/>
          </a:xfrm>
        </p:grpSpPr>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4496" y="2672916"/>
              <a:ext cx="3606946" cy="3132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ZoneTexte 17"/>
            <p:cNvSpPr txBox="1"/>
            <p:nvPr/>
          </p:nvSpPr>
          <p:spPr>
            <a:xfrm rot="16200000">
              <a:off x="5960477" y="3264660"/>
              <a:ext cx="288032" cy="184666"/>
            </a:xfrm>
            <a:prstGeom prst="rect">
              <a:avLst/>
            </a:prstGeom>
            <a:solidFill>
              <a:schemeClr val="bg1"/>
            </a:solidFill>
          </p:spPr>
          <p:txBody>
            <a:bodyPr wrap="square" rtlCol="0">
              <a:spAutoFit/>
            </a:bodyPr>
            <a:lstStyle/>
            <a:p>
              <a:endParaRPr lang="fr-FR" sz="600" dirty="0"/>
            </a:p>
          </p:txBody>
        </p:sp>
      </p:grpSp>
      <p:sp>
        <p:nvSpPr>
          <p:cNvPr id="3" name="Espace réservé du numéro de diapositive 2"/>
          <p:cNvSpPr>
            <a:spLocks noGrp="1"/>
          </p:cNvSpPr>
          <p:nvPr>
            <p:ph type="sldNum" sz="quarter" idx="12"/>
          </p:nvPr>
        </p:nvSpPr>
        <p:spPr/>
        <p:txBody>
          <a:bodyPr/>
          <a:lstStyle/>
          <a:p>
            <a:fld id="{13A0B67E-F0A4-4270-9BD8-92F97ED03ACC}" type="slidenum">
              <a:rPr lang="fr-FR" smtClean="0"/>
              <a:t>20</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20</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Bouton d'action : Accueil 13">
            <a:hlinkClick r:id="rId3"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p:cNvSpPr/>
          <p:nvPr/>
        </p:nvSpPr>
        <p:spPr>
          <a:xfrm>
            <a:off x="626188" y="2016133"/>
            <a:ext cx="7779179" cy="584775"/>
          </a:xfrm>
          <a:prstGeom prst="rect">
            <a:avLst/>
          </a:prstGeom>
        </p:spPr>
        <p:txBody>
          <a:bodyPr wrap="square">
            <a:spAutoFit/>
          </a:bodyPr>
          <a:lstStyle/>
          <a:p>
            <a:r>
              <a:rPr lang="fr-FR" sz="1600" dirty="0"/>
              <a:t>Les informations indiqués </a:t>
            </a:r>
            <a:r>
              <a:rPr lang="fr-FR" sz="1600" dirty="0" smtClean="0"/>
              <a:t>:</a:t>
            </a:r>
          </a:p>
          <a:p>
            <a:r>
              <a:rPr lang="fr-FR" sz="1600" dirty="0" smtClean="0"/>
              <a:t>- Les ouvertures dans le plancher (Trémie).</a:t>
            </a:r>
          </a:p>
        </p:txBody>
      </p:sp>
      <p:sp>
        <p:nvSpPr>
          <p:cNvPr id="21" name="Rectangle 20"/>
          <p:cNvSpPr/>
          <p:nvPr/>
        </p:nvSpPr>
        <p:spPr>
          <a:xfrm>
            <a:off x="626188" y="1722294"/>
            <a:ext cx="2021579" cy="338554"/>
          </a:xfrm>
          <a:prstGeom prst="rect">
            <a:avLst/>
          </a:prstGeom>
        </p:spPr>
        <p:txBody>
          <a:bodyPr wrap="none">
            <a:spAutoFit/>
          </a:bodyPr>
          <a:lstStyle/>
          <a:p>
            <a:r>
              <a:rPr lang="fr-FR" sz="1600" b="1" dirty="0" smtClean="0"/>
              <a:t>Conduits / Trémies</a:t>
            </a:r>
            <a:endParaRPr lang="fr-FR" sz="1600" b="1" dirty="0"/>
          </a:p>
        </p:txBody>
      </p:sp>
      <p:grpSp>
        <p:nvGrpSpPr>
          <p:cNvPr id="24" name="Groupe 23"/>
          <p:cNvGrpSpPr/>
          <p:nvPr/>
        </p:nvGrpSpPr>
        <p:grpSpPr>
          <a:xfrm>
            <a:off x="972763" y="2636912"/>
            <a:ext cx="1835041" cy="1940679"/>
            <a:chOff x="0" y="0"/>
            <a:chExt cx="1328581" cy="1364615"/>
          </a:xfrm>
        </p:grpSpPr>
        <p:sp>
          <p:nvSpPr>
            <p:cNvPr id="26" name="Rectangle 25"/>
            <p:cNvSpPr/>
            <p:nvPr/>
          </p:nvSpPr>
          <p:spPr>
            <a:xfrm>
              <a:off x="0" y="0"/>
              <a:ext cx="109220" cy="1364615"/>
            </a:xfrm>
            <a:prstGeom prst="rect">
              <a:avLst/>
            </a:prstGeom>
            <a:pattFill prst="ltDnDiag">
              <a:fgClr>
                <a:schemeClr val="accent1"/>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29" name="Rectangle 28"/>
            <p:cNvSpPr/>
            <p:nvPr/>
          </p:nvSpPr>
          <p:spPr>
            <a:xfrm>
              <a:off x="109654" y="0"/>
              <a:ext cx="45719" cy="1364615"/>
            </a:xfrm>
            <a:prstGeom prst="rect">
              <a:avLst/>
            </a:prstGeom>
            <a:pattFill prst="lgConfetti">
              <a:fgClr>
                <a:schemeClr val="accent1"/>
              </a:fgClr>
              <a:bgClr>
                <a:schemeClr val="bg1"/>
              </a:bgClr>
            </a:patt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31" name="Connecteur droit 30"/>
            <p:cNvCxnSpPr/>
            <p:nvPr/>
          </p:nvCxnSpPr>
          <p:spPr>
            <a:xfrm>
              <a:off x="156117" y="213732"/>
              <a:ext cx="1172464" cy="3175"/>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Connecteur droit 34"/>
            <p:cNvCxnSpPr/>
            <p:nvPr/>
          </p:nvCxnSpPr>
          <p:spPr>
            <a:xfrm>
              <a:off x="1323278" y="217449"/>
              <a:ext cx="0" cy="473710"/>
            </a:xfrm>
            <a:prstGeom prst="line">
              <a:avLst/>
            </a:prstGeom>
            <a:ln w="12700"/>
          </p:spPr>
          <p:style>
            <a:lnRef idx="1">
              <a:schemeClr val="dk1"/>
            </a:lnRef>
            <a:fillRef idx="0">
              <a:schemeClr val="dk1"/>
            </a:fillRef>
            <a:effectRef idx="0">
              <a:schemeClr val="dk1"/>
            </a:effectRef>
            <a:fontRef idx="minor">
              <a:schemeClr val="tx1"/>
            </a:fontRef>
          </p:style>
        </p:cxnSp>
        <p:cxnSp>
          <p:nvCxnSpPr>
            <p:cNvPr id="36" name="Connecteur droit 35"/>
            <p:cNvCxnSpPr/>
            <p:nvPr/>
          </p:nvCxnSpPr>
          <p:spPr>
            <a:xfrm flipH="1">
              <a:off x="630044" y="689517"/>
              <a:ext cx="69469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37" name="Connecteur droit avec flèche 36"/>
            <p:cNvCxnSpPr/>
            <p:nvPr/>
          </p:nvCxnSpPr>
          <p:spPr>
            <a:xfrm>
              <a:off x="403303" y="455342"/>
              <a:ext cx="918845" cy="0"/>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38" name="Connecteur droit 37"/>
            <p:cNvCxnSpPr/>
            <p:nvPr/>
          </p:nvCxnSpPr>
          <p:spPr>
            <a:xfrm>
              <a:off x="407020" y="455342"/>
              <a:ext cx="0" cy="504190"/>
            </a:xfrm>
            <a:prstGeom prst="line">
              <a:avLst/>
            </a:prstGeom>
            <a:ln w="12700"/>
          </p:spPr>
          <p:style>
            <a:lnRef idx="1">
              <a:schemeClr val="dk1"/>
            </a:lnRef>
            <a:fillRef idx="0">
              <a:schemeClr val="dk1"/>
            </a:fillRef>
            <a:effectRef idx="0">
              <a:schemeClr val="dk1"/>
            </a:effectRef>
            <a:fontRef idx="minor">
              <a:schemeClr val="tx1"/>
            </a:fontRef>
          </p:style>
        </p:cxnSp>
        <p:cxnSp>
          <p:nvCxnSpPr>
            <p:cNvPr id="39" name="Connecteur droit 38"/>
            <p:cNvCxnSpPr/>
            <p:nvPr/>
          </p:nvCxnSpPr>
          <p:spPr>
            <a:xfrm>
              <a:off x="403303" y="959005"/>
              <a:ext cx="923925"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0" name="Connecteur droit 39"/>
            <p:cNvCxnSpPr/>
            <p:nvPr/>
          </p:nvCxnSpPr>
          <p:spPr>
            <a:xfrm>
              <a:off x="150542" y="1196898"/>
              <a:ext cx="1174115" cy="0"/>
            </a:xfrm>
            <a:prstGeom prst="line">
              <a:avLst/>
            </a:prstGeom>
            <a:noFill/>
            <a:ln w="12700" cap="flat" cmpd="sng" algn="ctr">
              <a:solidFill>
                <a:sysClr val="windowText" lastClr="000000">
                  <a:shade val="95000"/>
                  <a:satMod val="105000"/>
                </a:sysClr>
              </a:solidFill>
              <a:prstDash val="solid"/>
            </a:ln>
            <a:effectLst/>
          </p:spPr>
        </p:cxnSp>
        <p:cxnSp>
          <p:nvCxnSpPr>
            <p:cNvPr id="41" name="Connecteur droit 40"/>
            <p:cNvCxnSpPr/>
            <p:nvPr/>
          </p:nvCxnSpPr>
          <p:spPr>
            <a:xfrm>
              <a:off x="1323278" y="726688"/>
              <a:ext cx="0" cy="473710"/>
            </a:xfrm>
            <a:prstGeom prst="line">
              <a:avLst/>
            </a:prstGeom>
            <a:noFill/>
            <a:ln w="12700" cap="flat" cmpd="sng" algn="ctr">
              <a:solidFill>
                <a:sysClr val="windowText" lastClr="000000">
                  <a:shade val="95000"/>
                  <a:satMod val="105000"/>
                </a:sysClr>
              </a:solidFill>
              <a:prstDash val="solid"/>
            </a:ln>
            <a:effectLst/>
          </p:spPr>
        </p:cxnSp>
        <p:cxnSp>
          <p:nvCxnSpPr>
            <p:cNvPr id="42" name="Connecteur droit 41"/>
            <p:cNvCxnSpPr/>
            <p:nvPr/>
          </p:nvCxnSpPr>
          <p:spPr>
            <a:xfrm>
              <a:off x="156117" y="1200398"/>
              <a:ext cx="1015365" cy="0"/>
            </a:xfrm>
            <a:prstGeom prst="line">
              <a:avLst/>
            </a:prstGeom>
            <a:ln w="50800"/>
          </p:spPr>
          <p:style>
            <a:lnRef idx="1">
              <a:schemeClr val="dk1"/>
            </a:lnRef>
            <a:fillRef idx="0">
              <a:schemeClr val="dk1"/>
            </a:fillRef>
            <a:effectRef idx="0">
              <a:schemeClr val="dk1"/>
            </a:effectRef>
            <a:fontRef idx="minor">
              <a:schemeClr val="tx1"/>
            </a:fontRef>
          </p:style>
        </p:cxnSp>
        <p:cxnSp>
          <p:nvCxnSpPr>
            <p:cNvPr id="43" name="Connecteur droit 42"/>
            <p:cNvCxnSpPr/>
            <p:nvPr/>
          </p:nvCxnSpPr>
          <p:spPr>
            <a:xfrm>
              <a:off x="1172178" y="1195039"/>
              <a:ext cx="0" cy="64008"/>
            </a:xfrm>
            <a:prstGeom prst="line">
              <a:avLst/>
            </a:prstGeom>
            <a:ln w="50800"/>
          </p:spPr>
          <p:style>
            <a:lnRef idx="1">
              <a:schemeClr val="dk1"/>
            </a:lnRef>
            <a:fillRef idx="0">
              <a:schemeClr val="dk1"/>
            </a:fillRef>
            <a:effectRef idx="0">
              <a:schemeClr val="dk1"/>
            </a:effectRef>
            <a:fontRef idx="minor">
              <a:schemeClr val="tx1"/>
            </a:fontRef>
          </p:style>
        </p:cxnSp>
        <p:cxnSp>
          <p:nvCxnSpPr>
            <p:cNvPr id="44" name="Connecteur droit 43"/>
            <p:cNvCxnSpPr/>
            <p:nvPr/>
          </p:nvCxnSpPr>
          <p:spPr>
            <a:xfrm flipH="1">
              <a:off x="630044" y="730405"/>
              <a:ext cx="692150" cy="0"/>
            </a:xfrm>
            <a:prstGeom prst="line">
              <a:avLst/>
            </a:prstGeom>
            <a:noFill/>
            <a:ln w="12700" cap="flat" cmpd="sng" algn="ctr">
              <a:solidFill>
                <a:sysClr val="windowText" lastClr="000000">
                  <a:shade val="95000"/>
                  <a:satMod val="105000"/>
                </a:sysClr>
              </a:solidFill>
              <a:prstDash val="solid"/>
            </a:ln>
            <a:effectLst/>
          </p:spPr>
        </p:cxnSp>
        <p:cxnSp>
          <p:nvCxnSpPr>
            <p:cNvPr id="45" name="Connecteur droit 44"/>
            <p:cNvCxnSpPr/>
            <p:nvPr/>
          </p:nvCxnSpPr>
          <p:spPr>
            <a:xfrm>
              <a:off x="633761" y="691376"/>
              <a:ext cx="0" cy="38100"/>
            </a:xfrm>
            <a:prstGeom prst="line">
              <a:avLst/>
            </a:prstGeom>
            <a:ln w="12700"/>
          </p:spPr>
          <p:style>
            <a:lnRef idx="1">
              <a:schemeClr val="dk1"/>
            </a:lnRef>
            <a:fillRef idx="0">
              <a:schemeClr val="dk1"/>
            </a:fillRef>
            <a:effectRef idx="0">
              <a:schemeClr val="dk1"/>
            </a:effectRef>
            <a:fontRef idx="minor">
              <a:schemeClr val="tx1"/>
            </a:fontRef>
          </p:style>
        </p:cxnSp>
      </p:grpSp>
      <p:sp>
        <p:nvSpPr>
          <p:cNvPr id="12" name="Ellipse 11"/>
          <p:cNvSpPr/>
          <p:nvPr/>
        </p:nvSpPr>
        <p:spPr>
          <a:xfrm>
            <a:off x="4529935" y="2672916"/>
            <a:ext cx="1806261" cy="16921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5" name="Connecteur droit avec flèche 14"/>
          <p:cNvCxnSpPr/>
          <p:nvPr/>
        </p:nvCxnSpPr>
        <p:spPr>
          <a:xfrm flipH="1" flipV="1">
            <a:off x="2164363" y="3429000"/>
            <a:ext cx="2839686" cy="90010"/>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ZoneTexte 10"/>
          <p:cNvSpPr txBox="1"/>
          <p:nvPr/>
        </p:nvSpPr>
        <p:spPr>
          <a:xfrm rot="16200000">
            <a:off x="2595909" y="3863288"/>
            <a:ext cx="677707" cy="253916"/>
          </a:xfrm>
          <a:prstGeom prst="rect">
            <a:avLst/>
          </a:prstGeom>
          <a:noFill/>
        </p:spPr>
        <p:txBody>
          <a:bodyPr wrap="square" rtlCol="0">
            <a:spAutoFit/>
          </a:bodyPr>
          <a:lstStyle/>
          <a:p>
            <a:r>
              <a:rPr lang="fr-FR" sz="1050" dirty="0" smtClean="0"/>
              <a:t>Escalier </a:t>
            </a: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4650499"/>
            <a:ext cx="2565834" cy="1586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160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21</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21</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Lecture de plan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Bouton d'action : Accueil 13">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p:cNvSpPr/>
          <p:nvPr/>
        </p:nvSpPr>
        <p:spPr>
          <a:xfrm>
            <a:off x="626188" y="2016133"/>
            <a:ext cx="7779179" cy="584775"/>
          </a:xfrm>
          <a:prstGeom prst="rect">
            <a:avLst/>
          </a:prstGeom>
        </p:spPr>
        <p:txBody>
          <a:bodyPr wrap="square">
            <a:spAutoFit/>
          </a:bodyPr>
          <a:lstStyle/>
          <a:p>
            <a:r>
              <a:rPr lang="fr-FR" sz="1600" dirty="0"/>
              <a:t>Les informations indiqués </a:t>
            </a:r>
            <a:r>
              <a:rPr lang="fr-FR" sz="1600" dirty="0" smtClean="0"/>
              <a:t>:</a:t>
            </a:r>
          </a:p>
          <a:p>
            <a:r>
              <a:rPr lang="fr-FR" sz="1600" dirty="0" smtClean="0"/>
              <a:t>- Les réservations dans le plancher (Conduits de fumée).</a:t>
            </a:r>
          </a:p>
        </p:txBody>
      </p:sp>
      <p:sp>
        <p:nvSpPr>
          <p:cNvPr id="21" name="Rectangle 20"/>
          <p:cNvSpPr/>
          <p:nvPr/>
        </p:nvSpPr>
        <p:spPr>
          <a:xfrm>
            <a:off x="626188" y="1722294"/>
            <a:ext cx="2021579" cy="338554"/>
          </a:xfrm>
          <a:prstGeom prst="rect">
            <a:avLst/>
          </a:prstGeom>
        </p:spPr>
        <p:txBody>
          <a:bodyPr wrap="none">
            <a:spAutoFit/>
          </a:bodyPr>
          <a:lstStyle/>
          <a:p>
            <a:r>
              <a:rPr lang="fr-FR" sz="1600" b="1" dirty="0" smtClean="0"/>
              <a:t>Conduits / Trémies</a:t>
            </a:r>
            <a:endParaRPr lang="fr-FR" sz="1600" b="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531" y="2888940"/>
            <a:ext cx="410527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7" name="Groupe 26"/>
          <p:cNvGrpSpPr/>
          <p:nvPr/>
        </p:nvGrpSpPr>
        <p:grpSpPr>
          <a:xfrm>
            <a:off x="1187624" y="2744924"/>
            <a:ext cx="2268252" cy="1699841"/>
            <a:chOff x="899592" y="2780928"/>
            <a:chExt cx="2459865" cy="1807853"/>
          </a:xfrm>
        </p:grpSpPr>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780928"/>
              <a:ext cx="2459865" cy="1807853"/>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3" name="Connecteur droit 12"/>
            <p:cNvCxnSpPr/>
            <p:nvPr/>
          </p:nvCxnSpPr>
          <p:spPr>
            <a:xfrm>
              <a:off x="1655676" y="3465004"/>
              <a:ext cx="252028" cy="252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nvCxnSpPr>
          <p:spPr>
            <a:xfrm>
              <a:off x="1655676" y="3717032"/>
              <a:ext cx="252028" cy="252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Ellipse 22"/>
          <p:cNvSpPr/>
          <p:nvPr/>
        </p:nvSpPr>
        <p:spPr>
          <a:xfrm>
            <a:off x="5688124" y="4239195"/>
            <a:ext cx="1476164" cy="13860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0" name="Connecteur droit avec flèche 19"/>
          <p:cNvCxnSpPr/>
          <p:nvPr/>
        </p:nvCxnSpPr>
        <p:spPr>
          <a:xfrm flipH="1" flipV="1">
            <a:off x="2094128" y="3762196"/>
            <a:ext cx="3774016" cy="1170023"/>
          </a:xfrm>
          <a:prstGeom prst="straightConnector1">
            <a:avLst/>
          </a:prstGeom>
          <a:ln w="127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4588781"/>
            <a:ext cx="2188261" cy="1809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2826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22</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22</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smtClean="0">
                <a:solidFill>
                  <a:srgbClr val="00B050"/>
                </a:solidFill>
                <a:latin typeface="Arial Black" panose="020B0A04020102020204" pitchFamily="34" charset="0"/>
              </a:rPr>
              <a:t>S’initier à exploiter les informations sur un plan, repérer et tracer, reconnaître les parties construites ou non construites</a:t>
            </a:r>
            <a:endParaRPr lang="fr-FR" sz="1400" dirty="0">
              <a:solidFill>
                <a:srgbClr val="00B050"/>
              </a:solidFill>
              <a:latin typeface="Arial Black" panose="020B0A04020102020204" pitchFamily="34" charset="0"/>
            </a:endParaRPr>
          </a:p>
        </p:txBody>
      </p:sp>
      <p:sp>
        <p:nvSpPr>
          <p:cNvPr id="20" name="Bouton d'action : Accueil 19">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p:cNvSpPr/>
          <p:nvPr/>
        </p:nvSpPr>
        <p:spPr>
          <a:xfrm>
            <a:off x="626188" y="1736812"/>
            <a:ext cx="1149674" cy="369332"/>
          </a:xfrm>
          <a:prstGeom prst="rect">
            <a:avLst/>
          </a:prstGeom>
        </p:spPr>
        <p:txBody>
          <a:bodyPr wrap="none">
            <a:spAutoFit/>
          </a:bodyPr>
          <a:lstStyle/>
          <a:p>
            <a:r>
              <a:rPr lang="fr-FR" sz="1600" b="1" dirty="0" smtClean="0"/>
              <a:t>Escaliers</a:t>
            </a:r>
            <a:r>
              <a:rPr lang="fr-FR" dirty="0" smtClean="0"/>
              <a:t> </a:t>
            </a:r>
            <a:endParaRPr lang="fr-FR" dirty="0"/>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8955" y="2213410"/>
            <a:ext cx="3686065" cy="3725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719572" y="2096852"/>
            <a:ext cx="3865161" cy="338554"/>
          </a:xfrm>
          <a:prstGeom prst="rect">
            <a:avLst/>
          </a:prstGeom>
        </p:spPr>
        <p:txBody>
          <a:bodyPr wrap="none">
            <a:spAutoFit/>
          </a:bodyPr>
          <a:lstStyle/>
          <a:p>
            <a:r>
              <a:rPr lang="fr-FR" sz="1600" dirty="0"/>
              <a:t>Exemple d’un escalier droit à deux volée</a:t>
            </a:r>
          </a:p>
        </p:txBody>
      </p:sp>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188" y="3248980"/>
            <a:ext cx="4086441" cy="1812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549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23</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23</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36" name="Bouton d'action : Accueil 35">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86" y="5121187"/>
            <a:ext cx="7779178" cy="980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26188" y="1808820"/>
            <a:ext cx="2021579" cy="338554"/>
          </a:xfrm>
          <a:prstGeom prst="rect">
            <a:avLst/>
          </a:prstGeom>
        </p:spPr>
        <p:txBody>
          <a:bodyPr wrap="none">
            <a:spAutoFit/>
          </a:bodyPr>
          <a:lstStyle/>
          <a:p>
            <a:r>
              <a:rPr lang="fr-FR" sz="1600" b="1" dirty="0" smtClean="0"/>
              <a:t>Conduits / Trémies</a:t>
            </a:r>
            <a:endParaRPr lang="fr-FR" sz="1600" b="1" dirty="0"/>
          </a:p>
        </p:txBody>
      </p:sp>
      <p:sp>
        <p:nvSpPr>
          <p:cNvPr id="13" name="Rectangle 12"/>
          <p:cNvSpPr/>
          <p:nvPr/>
        </p:nvSpPr>
        <p:spPr>
          <a:xfrm>
            <a:off x="626188" y="4653136"/>
            <a:ext cx="7258180" cy="307777"/>
          </a:xfrm>
          <a:prstGeom prst="rect">
            <a:avLst/>
          </a:prstGeom>
        </p:spPr>
        <p:txBody>
          <a:bodyPr wrap="square">
            <a:spAutoFit/>
          </a:bodyPr>
          <a:lstStyle/>
          <a:p>
            <a:r>
              <a:rPr lang="fr-FR" sz="1400" dirty="0"/>
              <a:t>En général, les conduits sont représentés </a:t>
            </a:r>
            <a:r>
              <a:rPr lang="fr-FR" sz="1400" dirty="0" smtClean="0"/>
              <a:t>différemment </a:t>
            </a:r>
            <a:r>
              <a:rPr lang="fr-FR" sz="1400" dirty="0"/>
              <a:t>suivant l’endroit où ils se trouvent. </a:t>
            </a:r>
          </a:p>
        </p:txBody>
      </p:sp>
      <p:pic>
        <p:nvPicPr>
          <p:cNvPr id="297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187" y="3641390"/>
            <a:ext cx="7779177"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626186" y="2096852"/>
            <a:ext cx="7779179" cy="1323439"/>
          </a:xfrm>
          <a:prstGeom prst="rect">
            <a:avLst/>
          </a:prstGeom>
        </p:spPr>
        <p:txBody>
          <a:bodyPr wrap="square">
            <a:spAutoFit/>
          </a:bodyPr>
          <a:lstStyle/>
          <a:p>
            <a:r>
              <a:rPr lang="fr-FR" sz="1600" dirty="0" smtClean="0"/>
              <a:t>Les conduits ou les trémies sont des espaces où on fait passer des éléments techniques comme </a:t>
            </a:r>
            <a:r>
              <a:rPr lang="fr-FR" sz="1600" dirty="0"/>
              <a:t>des </a:t>
            </a:r>
            <a:r>
              <a:rPr lang="fr-FR" sz="1600" dirty="0" smtClean="0"/>
              <a:t>tuyaux </a:t>
            </a:r>
            <a:r>
              <a:rPr lang="fr-FR" sz="1600" dirty="0"/>
              <a:t>de </a:t>
            </a:r>
            <a:r>
              <a:rPr lang="fr-FR" sz="1600" dirty="0" smtClean="0"/>
              <a:t>chauffage</a:t>
            </a:r>
            <a:r>
              <a:rPr lang="fr-FR" sz="1600" dirty="0"/>
              <a:t>, des conduits de fumée, des tuyaux de </a:t>
            </a:r>
            <a:r>
              <a:rPr lang="fr-FR" sz="1600" dirty="0" smtClean="0"/>
              <a:t>ventilation</a:t>
            </a:r>
            <a:r>
              <a:rPr lang="fr-FR" sz="1600" dirty="0"/>
              <a:t>, des écoulements d’eau, des câblages </a:t>
            </a:r>
            <a:r>
              <a:rPr lang="fr-FR" sz="1600" dirty="0" smtClean="0"/>
              <a:t>électriques</a:t>
            </a:r>
            <a:r>
              <a:rPr lang="fr-FR" sz="1600" dirty="0"/>
              <a:t>, </a:t>
            </a:r>
            <a:r>
              <a:rPr lang="fr-FR" sz="1600" dirty="0" smtClean="0"/>
              <a:t>etc.</a:t>
            </a:r>
          </a:p>
          <a:p>
            <a:r>
              <a:rPr lang="fr-FR" sz="1600" dirty="0" smtClean="0"/>
              <a:t>Il existe </a:t>
            </a:r>
            <a:r>
              <a:rPr lang="fr-FR" sz="1600" dirty="0"/>
              <a:t>des conventions d’informations qu’on </a:t>
            </a:r>
            <a:r>
              <a:rPr lang="fr-FR" sz="1600" dirty="0" smtClean="0"/>
              <a:t>peut indiquer </a:t>
            </a:r>
            <a:r>
              <a:rPr lang="fr-FR" sz="1600" dirty="0"/>
              <a:t>sur le plan par rapport à ce qui passe </a:t>
            </a:r>
            <a:r>
              <a:rPr lang="fr-FR" sz="1600" dirty="0" smtClean="0"/>
              <a:t>dans </a:t>
            </a:r>
            <a:r>
              <a:rPr lang="fr-FR" sz="1600" dirty="0"/>
              <a:t>ces conduits. </a:t>
            </a:r>
          </a:p>
        </p:txBody>
      </p:sp>
    </p:spTree>
    <p:extLst>
      <p:ext uri="{BB962C8B-B14F-4D97-AF65-F5344CB8AC3E}">
        <p14:creationId xmlns:p14="http://schemas.microsoft.com/office/powerpoint/2010/main" val="26704107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24</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24</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1" name="Bouton d'action : Accueil 10">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p:cNvSpPr/>
          <p:nvPr/>
        </p:nvSpPr>
        <p:spPr>
          <a:xfrm>
            <a:off x="629048" y="1808820"/>
            <a:ext cx="822661" cy="338554"/>
          </a:xfrm>
          <a:prstGeom prst="rect">
            <a:avLst/>
          </a:prstGeom>
        </p:spPr>
        <p:txBody>
          <a:bodyPr wrap="none">
            <a:spAutoFit/>
          </a:bodyPr>
          <a:lstStyle/>
          <a:p>
            <a:r>
              <a:rPr lang="fr-FR" sz="1600" b="1" dirty="0" smtClean="0"/>
              <a:t>Portes</a:t>
            </a:r>
            <a:endParaRPr lang="fr-FR" sz="1600" b="1" dirty="0"/>
          </a:p>
        </p:txBody>
      </p:sp>
      <p:sp>
        <p:nvSpPr>
          <p:cNvPr id="13" name="Rectangle 12"/>
          <p:cNvSpPr/>
          <p:nvPr/>
        </p:nvSpPr>
        <p:spPr>
          <a:xfrm>
            <a:off x="626188" y="2060848"/>
            <a:ext cx="7776319" cy="615553"/>
          </a:xfrm>
          <a:prstGeom prst="rect">
            <a:avLst/>
          </a:prstGeom>
        </p:spPr>
        <p:txBody>
          <a:bodyPr wrap="square">
            <a:spAutoFit/>
          </a:bodyPr>
          <a:lstStyle/>
          <a:p>
            <a:r>
              <a:rPr lang="fr-FR" sz="1600" dirty="0"/>
              <a:t>U</a:t>
            </a:r>
            <a:r>
              <a:rPr lang="fr-FR" sz="1600" dirty="0" smtClean="0"/>
              <a:t>ne </a:t>
            </a:r>
            <a:r>
              <a:rPr lang="fr-FR" sz="1600" dirty="0"/>
              <a:t>représentation en plan (coupe) d’une </a:t>
            </a:r>
            <a:r>
              <a:rPr lang="fr-FR" sz="1600" dirty="0" smtClean="0"/>
              <a:t>porte </a:t>
            </a:r>
            <a:r>
              <a:rPr lang="fr-FR" sz="1600" dirty="0"/>
              <a:t>intérieure simple, en bois, avec un encadrement </a:t>
            </a:r>
            <a:r>
              <a:rPr lang="fr-FR" sz="1600" dirty="0" smtClean="0"/>
              <a:t>(chambranle</a:t>
            </a:r>
            <a:r>
              <a:rPr lang="fr-FR" sz="1600" dirty="0"/>
              <a:t>).</a:t>
            </a:r>
            <a:r>
              <a:rPr lang="fr-FR" dirty="0"/>
              <a:t> </a:t>
            </a: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429" y="2741616"/>
            <a:ext cx="4222415" cy="3570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165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25</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25</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35" name="Bouton d'action : Accueil 34">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Rectangle 1"/>
          <p:cNvSpPr/>
          <p:nvPr/>
        </p:nvSpPr>
        <p:spPr>
          <a:xfrm>
            <a:off x="626188" y="1772816"/>
            <a:ext cx="822661" cy="338554"/>
          </a:xfrm>
          <a:prstGeom prst="rect">
            <a:avLst/>
          </a:prstGeom>
        </p:spPr>
        <p:txBody>
          <a:bodyPr wrap="none">
            <a:spAutoFit/>
          </a:bodyPr>
          <a:lstStyle/>
          <a:p>
            <a:r>
              <a:rPr lang="fr-FR" sz="1600" b="1" dirty="0" smtClean="0"/>
              <a:t>Portes</a:t>
            </a:r>
            <a:endParaRPr lang="fr-FR" sz="1600" b="1" dirty="0"/>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5887" y="2636912"/>
            <a:ext cx="6483010" cy="3311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626187" y="2024844"/>
            <a:ext cx="7779179" cy="338554"/>
          </a:xfrm>
          <a:prstGeom prst="rect">
            <a:avLst/>
          </a:prstGeom>
        </p:spPr>
        <p:txBody>
          <a:bodyPr wrap="square">
            <a:spAutoFit/>
          </a:bodyPr>
          <a:lstStyle/>
          <a:p>
            <a:r>
              <a:rPr lang="fr-FR" sz="1600" dirty="0"/>
              <a:t>Il existe plusieurs sortes de porte dont voici les </a:t>
            </a:r>
            <a:r>
              <a:rPr lang="fr-FR" sz="1600" dirty="0" smtClean="0"/>
              <a:t>symboles </a:t>
            </a:r>
            <a:r>
              <a:rPr lang="fr-FR" sz="1600" dirty="0"/>
              <a:t>principaux</a:t>
            </a:r>
          </a:p>
        </p:txBody>
      </p:sp>
    </p:spTree>
    <p:extLst>
      <p:ext uri="{BB962C8B-B14F-4D97-AF65-F5344CB8AC3E}">
        <p14:creationId xmlns:p14="http://schemas.microsoft.com/office/powerpoint/2010/main" val="26599509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26</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26</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2" name="Bouton d'action : Accueil 11">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p:cNvSpPr/>
          <p:nvPr/>
        </p:nvSpPr>
        <p:spPr>
          <a:xfrm>
            <a:off x="626188" y="1808820"/>
            <a:ext cx="1997663" cy="338554"/>
          </a:xfrm>
          <a:prstGeom prst="rect">
            <a:avLst/>
          </a:prstGeom>
        </p:spPr>
        <p:txBody>
          <a:bodyPr wrap="none">
            <a:spAutoFit/>
          </a:bodyPr>
          <a:lstStyle/>
          <a:p>
            <a:r>
              <a:rPr lang="fr-FR" sz="1600" b="1" dirty="0" smtClean="0"/>
              <a:t>Châssis / Fenêtres</a:t>
            </a:r>
            <a:endParaRPr lang="fr-FR" sz="1600" b="1" dirty="0"/>
          </a:p>
        </p:txBody>
      </p:sp>
      <p:sp>
        <p:nvSpPr>
          <p:cNvPr id="13" name="Rectangle 12"/>
          <p:cNvSpPr/>
          <p:nvPr/>
        </p:nvSpPr>
        <p:spPr>
          <a:xfrm>
            <a:off x="626187" y="2060848"/>
            <a:ext cx="7779179" cy="338554"/>
          </a:xfrm>
          <a:prstGeom prst="rect">
            <a:avLst/>
          </a:prstGeom>
        </p:spPr>
        <p:txBody>
          <a:bodyPr wrap="square">
            <a:spAutoFit/>
          </a:bodyPr>
          <a:lstStyle/>
          <a:p>
            <a:r>
              <a:rPr lang="fr-FR" sz="1600" dirty="0"/>
              <a:t>U</a:t>
            </a:r>
            <a:r>
              <a:rPr lang="fr-FR" sz="1600" dirty="0" smtClean="0"/>
              <a:t>ne </a:t>
            </a:r>
            <a:r>
              <a:rPr lang="fr-FR" sz="1600" dirty="0"/>
              <a:t>représentation en plan </a:t>
            </a:r>
            <a:r>
              <a:rPr lang="fr-FR" sz="1600" dirty="0" smtClean="0"/>
              <a:t>(</a:t>
            </a:r>
            <a:r>
              <a:rPr lang="fr-FR" sz="1600" dirty="0"/>
              <a:t>coupe horizontale</a:t>
            </a:r>
            <a:r>
              <a:rPr lang="fr-FR" sz="1600" dirty="0" smtClean="0"/>
              <a:t>) </a:t>
            </a:r>
            <a:r>
              <a:rPr lang="fr-FR" sz="1600" dirty="0"/>
              <a:t>d’un </a:t>
            </a:r>
            <a:r>
              <a:rPr lang="fr-FR" sz="1600" dirty="0" smtClean="0"/>
              <a:t>châssis ouvrants</a:t>
            </a:r>
            <a:r>
              <a:rPr lang="fr-FR" sz="1600" dirty="0"/>
              <a:t>.</a:t>
            </a:r>
            <a:r>
              <a:rPr lang="fr-FR" sz="1600" dirty="0" smtClean="0"/>
              <a:t> </a:t>
            </a:r>
            <a:endParaRPr lang="fr-FR" sz="1600" dirty="0"/>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493" y="2672916"/>
            <a:ext cx="6218847" cy="3480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98261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13A0B67E-F0A4-4270-9BD8-92F97ED03ACC}" type="slidenum">
              <a:rPr lang="fr-FR" smtClean="0"/>
              <a:t>27</a:t>
            </a:fld>
            <a:endParaRPr lang="fr-FR" dirty="0"/>
          </a:p>
        </p:txBody>
      </p:sp>
      <p:sp>
        <p:nvSpPr>
          <p:cNvPr id="4" name="Espace réservé du pied de page 1"/>
          <p:cNvSpPr txBox="1">
            <a:spLocks/>
          </p:cNvSpPr>
          <p:nvPr/>
        </p:nvSpPr>
        <p:spPr>
          <a:xfrm>
            <a:off x="3429000" y="18288"/>
            <a:ext cx="4114800" cy="329184"/>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smtClean="0"/>
              <a:t>Diapo </a:t>
            </a:r>
            <a:endParaRPr lang="fr-FR" dirty="0"/>
          </a:p>
        </p:txBody>
      </p:sp>
      <p:sp>
        <p:nvSpPr>
          <p:cNvPr id="5" name="Espace réservé du numéro de diapositive 2"/>
          <p:cNvSpPr txBox="1">
            <a:spLocks/>
          </p:cNvSpPr>
          <p:nvPr/>
        </p:nvSpPr>
        <p:spPr>
          <a:xfrm>
            <a:off x="7620000" y="18288"/>
            <a:ext cx="1066800" cy="329184"/>
          </a:xfrm>
          <a:prstGeom prst="rect">
            <a:avLst/>
          </a:prstGeom>
        </p:spPr>
        <p:txBody>
          <a:bodyPr vert="horz" lIns="91440" tIns="45720" rIns="91440" bIns="45720" rtlCol="0" anchor="ctr"/>
          <a:lstStyle>
            <a:defPPr>
              <a:defRPr lang="fr-FR"/>
            </a:defPPr>
            <a:lvl1pPr marL="0" algn="l" defTabSz="914400" rtl="0" eaLnBrk="1" latinLnBrk="0" hangingPunct="1">
              <a:defRPr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A0B67E-F0A4-4270-9BD8-92F97ED03ACC}" type="slidenum">
              <a:rPr lang="fr-FR" smtClean="0"/>
              <a:pPr/>
              <a:t>27</a:t>
            </a:fld>
            <a:endParaRPr lang="fr-FR" dirty="0"/>
          </a:p>
        </p:txBody>
      </p:sp>
      <p:sp>
        <p:nvSpPr>
          <p:cNvPr id="6"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8" name="Rectangle 7"/>
          <p:cNvSpPr/>
          <p:nvPr/>
        </p:nvSpPr>
        <p:spPr>
          <a:xfrm>
            <a:off x="626188" y="1333022"/>
            <a:ext cx="7779179" cy="391197"/>
          </a:xfrm>
          <a:prstGeom prst="rect">
            <a:avLst/>
          </a:prstGeom>
          <a:solidFill>
            <a:schemeClr val="bg1">
              <a:lumMod val="85000"/>
            </a:schemeClr>
          </a:solidFill>
        </p:spPr>
        <p:txBody>
          <a:bodyPr wrap="square">
            <a:spAutoFit/>
          </a:bodyPr>
          <a:lstStyle/>
          <a:p>
            <a:pPr>
              <a:lnSpc>
                <a:spcPts val="2500"/>
              </a:lnSpc>
            </a:pPr>
            <a:r>
              <a:rPr lang="fr-FR" sz="2000" b="1" dirty="0">
                <a:solidFill>
                  <a:srgbClr val="FF0000"/>
                </a:solidFill>
              </a:rPr>
              <a:t>Eléments de construction</a:t>
            </a:r>
          </a:p>
        </p:txBody>
      </p:sp>
      <p:sp>
        <p:nvSpPr>
          <p:cNvPr id="9" name="Rectangle 2"/>
          <p:cNvSpPr txBox="1">
            <a:spLocks noChangeArrowheads="1"/>
          </p:cNvSpPr>
          <p:nvPr/>
        </p:nvSpPr>
        <p:spPr bwMode="auto">
          <a:xfrm>
            <a:off x="341530" y="564702"/>
            <a:ext cx="7502215" cy="488034"/>
          </a:xfrm>
          <a:prstGeom prst="rect">
            <a:avLst/>
          </a:prstGeom>
          <a:noFill/>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chemeClr val="tx2"/>
                </a:solidFill>
                <a:latin typeface="+mj-lt"/>
                <a:ea typeface="+mj-ea"/>
                <a:cs typeface="+mj-cs"/>
              </a:defRPr>
            </a:lvl1pPr>
            <a:lvl2pPr algn="l" rtl="0" eaLnBrk="0" fontAlgn="base" hangingPunct="0">
              <a:spcBef>
                <a:spcPct val="0"/>
              </a:spcBef>
              <a:spcAft>
                <a:spcPct val="0"/>
              </a:spcAft>
              <a:defRPr b="1">
                <a:solidFill>
                  <a:schemeClr val="tx2"/>
                </a:solidFill>
                <a:latin typeface="Arial" pitchFamily="34" charset="0"/>
              </a:defRPr>
            </a:lvl2pPr>
            <a:lvl3pPr algn="l" rtl="0" eaLnBrk="0" fontAlgn="base" hangingPunct="0">
              <a:spcBef>
                <a:spcPct val="0"/>
              </a:spcBef>
              <a:spcAft>
                <a:spcPct val="0"/>
              </a:spcAft>
              <a:defRPr b="1">
                <a:solidFill>
                  <a:schemeClr val="tx2"/>
                </a:solidFill>
                <a:latin typeface="Arial" pitchFamily="34" charset="0"/>
              </a:defRPr>
            </a:lvl3pPr>
            <a:lvl4pPr algn="l" rtl="0" eaLnBrk="0" fontAlgn="base" hangingPunct="0">
              <a:spcBef>
                <a:spcPct val="0"/>
              </a:spcBef>
              <a:spcAft>
                <a:spcPct val="0"/>
              </a:spcAft>
              <a:defRPr b="1">
                <a:solidFill>
                  <a:schemeClr val="tx2"/>
                </a:solidFill>
                <a:latin typeface="Arial" pitchFamily="34" charset="0"/>
              </a:defRPr>
            </a:lvl4pPr>
            <a:lvl5pPr algn="l" rtl="0" eaLnBrk="0" fontAlgn="base" hangingPunct="0">
              <a:spcBef>
                <a:spcPct val="0"/>
              </a:spcBef>
              <a:spcAft>
                <a:spcPct val="0"/>
              </a:spcAft>
              <a:defRPr b="1">
                <a:solidFill>
                  <a:schemeClr val="tx2"/>
                </a:solidFill>
                <a:latin typeface="Arial" pitchFamily="34" charset="0"/>
              </a:defRPr>
            </a:lvl5pPr>
            <a:lvl6pPr marL="457200" algn="l" rtl="0" fontAlgn="base">
              <a:spcBef>
                <a:spcPct val="0"/>
              </a:spcBef>
              <a:spcAft>
                <a:spcPct val="0"/>
              </a:spcAft>
              <a:defRPr b="1">
                <a:solidFill>
                  <a:schemeClr val="tx2"/>
                </a:solidFill>
                <a:latin typeface="Arial" pitchFamily="34" charset="0"/>
              </a:defRPr>
            </a:lvl6pPr>
            <a:lvl7pPr marL="914400" algn="l" rtl="0" fontAlgn="base">
              <a:spcBef>
                <a:spcPct val="0"/>
              </a:spcBef>
              <a:spcAft>
                <a:spcPct val="0"/>
              </a:spcAft>
              <a:defRPr b="1">
                <a:solidFill>
                  <a:schemeClr val="tx2"/>
                </a:solidFill>
                <a:latin typeface="Arial" pitchFamily="34" charset="0"/>
              </a:defRPr>
            </a:lvl7pPr>
            <a:lvl8pPr marL="1371600" algn="l" rtl="0" fontAlgn="base">
              <a:spcBef>
                <a:spcPct val="0"/>
              </a:spcBef>
              <a:spcAft>
                <a:spcPct val="0"/>
              </a:spcAft>
              <a:defRPr b="1">
                <a:solidFill>
                  <a:schemeClr val="tx2"/>
                </a:solidFill>
                <a:latin typeface="Arial" pitchFamily="34" charset="0"/>
              </a:defRPr>
            </a:lvl8pPr>
            <a:lvl9pPr marL="1828800" algn="l" rtl="0" fontAlgn="base">
              <a:spcBef>
                <a:spcPct val="0"/>
              </a:spcBef>
              <a:spcAft>
                <a:spcPct val="0"/>
              </a:spcAft>
              <a:defRPr b="1">
                <a:solidFill>
                  <a:schemeClr val="tx2"/>
                </a:solidFill>
                <a:latin typeface="Arial" pitchFamily="34" charset="0"/>
              </a:defRPr>
            </a:lvl9pPr>
          </a:lstStyle>
          <a:p>
            <a:pPr algn="ctr"/>
            <a:r>
              <a:rPr lang="fr-FR" sz="1400" dirty="0">
                <a:solidFill>
                  <a:srgbClr val="00B050"/>
                </a:solidFill>
                <a:latin typeface="Arial Black" panose="020B0A04020102020204" pitchFamily="34" charset="0"/>
              </a:rPr>
              <a:t>S’initier à exploiter les informations sur un plan, repérer et tracer, reconnaître les parties construites ou non construites</a:t>
            </a:r>
          </a:p>
        </p:txBody>
      </p:sp>
      <p:sp>
        <p:nvSpPr>
          <p:cNvPr id="14" name="Bouton d'action : Accueil 13">
            <a:hlinkClick r:id="rId2" action="ppaction://hlinksldjump" highlightClick="1"/>
          </p:cNvPr>
          <p:cNvSpPr>
            <a:spLocks/>
          </p:cNvSpPr>
          <p:nvPr/>
        </p:nvSpPr>
        <p:spPr>
          <a:xfrm>
            <a:off x="8568444" y="6309322"/>
            <a:ext cx="576064" cy="54867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2854256"/>
            <a:ext cx="3973239" cy="1510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626186" y="2060848"/>
            <a:ext cx="7779177" cy="584775"/>
          </a:xfrm>
          <a:prstGeom prst="rect">
            <a:avLst/>
          </a:prstGeom>
        </p:spPr>
        <p:txBody>
          <a:bodyPr wrap="square">
            <a:spAutoFit/>
          </a:bodyPr>
          <a:lstStyle/>
          <a:p>
            <a:r>
              <a:rPr lang="fr-FR" sz="1600" dirty="0"/>
              <a:t>Les sens d’ouverture ne se dessinent pas sur la </a:t>
            </a:r>
            <a:r>
              <a:rPr lang="fr-FR" sz="1600" dirty="0" smtClean="0"/>
              <a:t>vue en </a:t>
            </a:r>
            <a:r>
              <a:rPr lang="fr-FR" sz="1600" dirty="0"/>
              <a:t>plan mais sur les </a:t>
            </a:r>
            <a:r>
              <a:rPr lang="fr-FR" sz="1600" dirty="0" smtClean="0"/>
              <a:t>vues en coupes. Voici </a:t>
            </a:r>
            <a:r>
              <a:rPr lang="fr-FR" sz="1600" dirty="0"/>
              <a:t>les symboles de quelques </a:t>
            </a:r>
            <a:r>
              <a:rPr lang="fr-FR" sz="1600" dirty="0" smtClean="0"/>
              <a:t>ouvrants. </a:t>
            </a:r>
            <a:endParaRPr lang="fr-FR" sz="1600" dirty="0"/>
          </a:p>
        </p:txBody>
      </p:sp>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959" y="4523229"/>
            <a:ext cx="5565329" cy="1498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626188" y="1808820"/>
            <a:ext cx="1997663" cy="338554"/>
          </a:xfrm>
          <a:prstGeom prst="rect">
            <a:avLst/>
          </a:prstGeom>
        </p:spPr>
        <p:txBody>
          <a:bodyPr wrap="none">
            <a:spAutoFit/>
          </a:bodyPr>
          <a:lstStyle/>
          <a:p>
            <a:r>
              <a:rPr lang="fr-FR" sz="1600" b="1" dirty="0" smtClean="0"/>
              <a:t>Châssis / Fenêtres</a:t>
            </a:r>
            <a:endParaRPr lang="fr-FR" sz="1600" b="1" dirty="0"/>
          </a:p>
        </p:txBody>
      </p:sp>
    </p:spTree>
    <p:extLst>
      <p:ext uri="{BB962C8B-B14F-4D97-AF65-F5344CB8AC3E}">
        <p14:creationId xmlns:p14="http://schemas.microsoft.com/office/powerpoint/2010/main" val="37328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pied de page 9"/>
          <p:cNvSpPr>
            <a:spLocks noGrp="1"/>
          </p:cNvSpPr>
          <p:nvPr>
            <p:ph type="ftr" sz="quarter" idx="11"/>
          </p:nvPr>
        </p:nvSpPr>
        <p:spPr/>
        <p:txBody>
          <a:bodyPr/>
          <a:lstStyle/>
          <a:p>
            <a:pPr algn="r"/>
            <a:r>
              <a:rPr lang="fr-FR" dirty="0" smtClean="0"/>
              <a:t>Diapo </a:t>
            </a:r>
            <a:endParaRPr lang="fr-FR" dirty="0"/>
          </a:p>
        </p:txBody>
      </p:sp>
      <p:sp>
        <p:nvSpPr>
          <p:cNvPr id="11" name="Espace réservé du numéro de diapositive 10"/>
          <p:cNvSpPr>
            <a:spLocks noGrp="1"/>
          </p:cNvSpPr>
          <p:nvPr>
            <p:ph type="sldNum" sz="quarter" idx="12"/>
          </p:nvPr>
        </p:nvSpPr>
        <p:spPr/>
        <p:txBody>
          <a:bodyPr/>
          <a:lstStyle/>
          <a:p>
            <a:fld id="{13A0B67E-F0A4-4270-9BD8-92F97ED03ACC}" type="slidenum">
              <a:rPr lang="fr-FR" smtClean="0"/>
              <a:t>28</a:t>
            </a:fld>
            <a:endParaRPr lang="fr-FR" dirty="0"/>
          </a:p>
        </p:txBody>
      </p:sp>
      <p:sp>
        <p:nvSpPr>
          <p:cNvPr id="12" name="AutoShape 5"/>
          <p:cNvSpPr>
            <a:spLocks noChangeArrowheads="1"/>
          </p:cNvSpPr>
          <p:nvPr/>
        </p:nvSpPr>
        <p:spPr bwMode="auto">
          <a:xfrm>
            <a:off x="2777083" y="908685"/>
            <a:ext cx="3667125" cy="1828800"/>
          </a:xfrm>
          <a:prstGeom prst="plus">
            <a:avLst>
              <a:gd name="adj" fmla="val 25000"/>
            </a:avLst>
          </a:prstGeom>
          <a:noFill/>
          <a:ln w="5715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dirty="0">
              <a:solidFill>
                <a:srgbClr val="292934"/>
              </a:solidFill>
              <a:latin typeface="Segoe UI" panose="020B0502040204020203" pitchFamily="34" charset="0"/>
              <a:ea typeface="Segoe UI" panose="020B0502040204020203" pitchFamily="34" charset="0"/>
              <a:cs typeface="Segoe UI" panose="020B0502040204020203" pitchFamily="34" charset="0"/>
            </a:endParaRPr>
          </a:p>
        </p:txBody>
      </p:sp>
      <p:sp>
        <p:nvSpPr>
          <p:cNvPr id="7" name="Zone de texte 3"/>
          <p:cNvSpPr txBox="1"/>
          <p:nvPr/>
        </p:nvSpPr>
        <p:spPr>
          <a:xfrm>
            <a:off x="341530" y="8619"/>
            <a:ext cx="4188405" cy="360000"/>
          </a:xfrm>
          <a:prstGeom prst="rect">
            <a:avLst/>
          </a:prstGeom>
          <a:noFill/>
          <a:ln w="6350">
            <a:noFill/>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r>
              <a:rPr lang="fr-FR" sz="1600" b="1" dirty="0" smtClean="0">
                <a:solidFill>
                  <a:schemeClr val="bg1"/>
                </a:solidFill>
                <a:effectLst/>
                <a:latin typeface="Arial Narrow" panose="020B0606020202030204" pitchFamily="34" charset="0"/>
                <a:ea typeface="Calibri"/>
                <a:cs typeface="Times New Roman"/>
              </a:rPr>
              <a:t>Agent d’Entretien du Bâtiment</a:t>
            </a:r>
            <a:endParaRPr lang="fr-FR" sz="800" b="1" dirty="0">
              <a:solidFill>
                <a:schemeClr val="bg1"/>
              </a:solidFill>
              <a:effectLst/>
              <a:latin typeface="Arial Narrow" panose="020B0606020202030204" pitchFamily="34" charset="0"/>
              <a:ea typeface="Calibri"/>
              <a:cs typeface="Times New Roman"/>
            </a:endParaRPr>
          </a:p>
        </p:txBody>
      </p:sp>
      <p:sp>
        <p:nvSpPr>
          <p:cNvPr id="9" name="Rectangle 8"/>
          <p:cNvSpPr/>
          <p:nvPr/>
        </p:nvSpPr>
        <p:spPr>
          <a:xfrm>
            <a:off x="1382495" y="3023955"/>
            <a:ext cx="6429865" cy="2462213"/>
          </a:xfrm>
          <a:prstGeom prst="rect">
            <a:avLst/>
          </a:prstGeom>
        </p:spPr>
        <p:txBody>
          <a:bodyPr wrap="square">
            <a:spAutoFit/>
          </a:bodyPr>
          <a:lstStyle/>
          <a:p>
            <a:pPr algn="ctr"/>
            <a:r>
              <a:rPr lang="fr-FR" sz="1200" dirty="0" smtClean="0">
                <a:latin typeface="Arial Narrow" panose="020B0606020202030204" pitchFamily="34" charset="0"/>
              </a:rPr>
              <a:t>Centre </a:t>
            </a:r>
            <a:r>
              <a:rPr lang="fr-FR" sz="1200" dirty="0">
                <a:latin typeface="Arial Narrow" panose="020B0606020202030204" pitchFamily="34" charset="0"/>
              </a:rPr>
              <a:t>d'Ingénierie BTP</a:t>
            </a:r>
          </a:p>
          <a:p>
            <a:pPr lvl="0" algn="ctr">
              <a:spcBef>
                <a:spcPts val="600"/>
              </a:spcBef>
              <a:spcAft>
                <a:spcPts val="600"/>
              </a:spcAft>
            </a:pPr>
            <a:r>
              <a:rPr lang="fr-FR" sz="1200" dirty="0">
                <a:solidFill>
                  <a:srgbClr val="292934"/>
                </a:solidFill>
                <a:latin typeface="Arial Narrow" panose="020B0606020202030204" pitchFamily="34" charset="0"/>
              </a:rPr>
              <a:t>DIRECTION  INGENERIE FORMATION ET QUALITE (DIFQ)</a:t>
            </a:r>
          </a:p>
          <a:p>
            <a:pPr algn="ctr"/>
            <a:r>
              <a:rPr lang="fr-FR" sz="1200" dirty="0" smtClean="0">
                <a:latin typeface="Arial Narrow" panose="020B0606020202030204" pitchFamily="34" charset="0"/>
              </a:rPr>
              <a:t>Avec </a:t>
            </a:r>
            <a:r>
              <a:rPr lang="fr-FR" sz="1200" dirty="0">
                <a:latin typeface="Arial Narrow" panose="020B0606020202030204" pitchFamily="34" charset="0"/>
              </a:rPr>
              <a:t>la participation de </a:t>
            </a:r>
            <a:r>
              <a:rPr lang="fr-FR" sz="1200" dirty="0" smtClean="0">
                <a:latin typeface="Arial Narrow" panose="020B0606020202030204" pitchFamily="34" charset="0"/>
              </a:rPr>
              <a:t>:</a:t>
            </a:r>
          </a:p>
          <a:p>
            <a:pPr algn="ctr"/>
            <a:endParaRPr lang="fr-FR" sz="1200" dirty="0">
              <a:latin typeface="Arial Narrow" panose="020B0606020202030204" pitchFamily="34" charset="0"/>
            </a:endParaRPr>
          </a:p>
          <a:p>
            <a:pPr algn="ctr"/>
            <a:r>
              <a:rPr lang="fr-FR" sz="1200" dirty="0" smtClean="0">
                <a:latin typeface="Arial Narrow" panose="020B0606020202030204" pitchFamily="34" charset="0"/>
              </a:rPr>
              <a:t>Albert CANET Dispositif Itinérants</a:t>
            </a:r>
          </a:p>
          <a:p>
            <a:pPr algn="ctr"/>
            <a:r>
              <a:rPr lang="fr-FR" sz="1200" dirty="0">
                <a:latin typeface="Arial Narrow" panose="020B0606020202030204" pitchFamily="34" charset="0"/>
              </a:rPr>
              <a:t>François GARGOT Dispositif </a:t>
            </a:r>
            <a:r>
              <a:rPr lang="fr-FR" sz="1200" dirty="0" smtClean="0">
                <a:latin typeface="Arial Narrow" panose="020B0606020202030204" pitchFamily="34" charset="0"/>
              </a:rPr>
              <a:t>Itinérants</a:t>
            </a:r>
          </a:p>
          <a:p>
            <a:pPr algn="ctr"/>
            <a:r>
              <a:rPr lang="fr-FR" sz="1200" dirty="0" smtClean="0">
                <a:latin typeface="Arial Narrow" panose="020B0606020202030204" pitchFamily="34" charset="0"/>
              </a:rPr>
              <a:t>Cyril HAZARD Consultant ext</a:t>
            </a:r>
            <a:endParaRPr lang="fr-FR" sz="1200" dirty="0" smtClean="0">
              <a:latin typeface="Arial Narrow" panose="020B0606020202030204" pitchFamily="34" charset="0"/>
            </a:endParaRPr>
          </a:p>
          <a:p>
            <a:pPr algn="ctr"/>
            <a:r>
              <a:rPr lang="fr-FR" sz="1200" dirty="0" smtClean="0">
                <a:latin typeface="Arial Narrow" panose="020B0606020202030204" pitchFamily="34" charset="0"/>
              </a:rPr>
              <a:t>Serge MIROGLIO Région AURA</a:t>
            </a:r>
            <a:endParaRPr lang="fr-FR" sz="1200" dirty="0">
              <a:latin typeface="Arial Narrow" panose="020B0606020202030204" pitchFamily="34" charset="0"/>
            </a:endParaRPr>
          </a:p>
          <a:p>
            <a:pPr algn="ctr"/>
            <a:r>
              <a:rPr lang="fr-FR" sz="1200" dirty="0" smtClean="0">
                <a:latin typeface="Arial Narrow" panose="020B0606020202030204" pitchFamily="34" charset="0"/>
              </a:rPr>
              <a:t>Jean-Claude VAUCELLE Région Bretagne</a:t>
            </a:r>
          </a:p>
          <a:p>
            <a:pPr algn="ctr"/>
            <a:r>
              <a:rPr lang="fr-FR" sz="1200" dirty="0" smtClean="0">
                <a:latin typeface="Arial Narrow" panose="020B0606020202030204" pitchFamily="34" charset="0"/>
              </a:rPr>
              <a:t>Richard LILLO </a:t>
            </a:r>
            <a:r>
              <a:rPr lang="fr-FR" sz="1200" dirty="0">
                <a:latin typeface="Arial Narrow" panose="020B0606020202030204" pitchFamily="34" charset="0"/>
              </a:rPr>
              <a:t>Dispositif Itinérants</a:t>
            </a:r>
          </a:p>
          <a:p>
            <a:pPr algn="ctr"/>
            <a:endParaRPr lang="fr-FR" sz="1200" dirty="0">
              <a:latin typeface="Arial Narrow" panose="020B0606020202030204" pitchFamily="34" charset="0"/>
            </a:endParaRPr>
          </a:p>
          <a:p>
            <a:pPr algn="ctr"/>
            <a:r>
              <a:rPr lang="fr-FR" sz="1200" dirty="0" smtClean="0">
                <a:latin typeface="Arial Narrow" panose="020B0606020202030204" pitchFamily="34" charset="0"/>
              </a:rPr>
              <a:t>Date de mise à jour: </a:t>
            </a:r>
            <a:fld id="{59A8BF90-1A5D-4D70-91D6-084E4B3E9035}" type="datetime1">
              <a:rPr lang="fr-FR" sz="1200" smtClean="0">
                <a:latin typeface="Arial Narrow" panose="020B0606020202030204" pitchFamily="34" charset="0"/>
              </a:rPr>
              <a:t>17/10/2019</a:t>
            </a:fld>
            <a:endParaRPr lang="fr-FR" sz="1200" dirty="0">
              <a:latin typeface="Arial Narrow" panose="020B0606020202030204" pitchFamily="34" charset="0"/>
            </a:endParaRPr>
          </a:p>
        </p:txBody>
      </p:sp>
    </p:spTree>
    <p:extLst>
      <p:ext uri="{BB962C8B-B14F-4D97-AF65-F5344CB8AC3E}">
        <p14:creationId xmlns:p14="http://schemas.microsoft.com/office/powerpoint/2010/main" val="16443448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té">
  <a:themeElements>
    <a:clrScheme name="Clarté">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7871</TotalTime>
  <Words>1686</Words>
  <Application>Microsoft Office PowerPoint</Application>
  <PresentationFormat>Affichage à l'écran (4:3)</PresentationFormat>
  <Paragraphs>326</Paragraphs>
  <Slides>28</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28</vt:i4>
      </vt:variant>
    </vt:vector>
  </HeadingPairs>
  <TitlesOfParts>
    <vt:vector size="35" baseType="lpstr">
      <vt:lpstr>Arial</vt:lpstr>
      <vt:lpstr>Arial Black</vt:lpstr>
      <vt:lpstr>Arial Narrow</vt:lpstr>
      <vt:lpstr>Calibri</vt:lpstr>
      <vt:lpstr>Segoe UI</vt:lpstr>
      <vt:lpstr>Times New Roman</vt:lpstr>
      <vt:lpstr>Clarté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AFPA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Tabardel Michel</dc:creator>
  <cp:lastModifiedBy>Cyril HAZARD</cp:lastModifiedBy>
  <cp:revision>547</cp:revision>
  <cp:lastPrinted>2016-11-28T10:13:28Z</cp:lastPrinted>
  <dcterms:created xsi:type="dcterms:W3CDTF">2014-04-18T11:41:17Z</dcterms:created>
  <dcterms:modified xsi:type="dcterms:W3CDTF">2019-10-17T12:47:22Z</dcterms:modified>
</cp:coreProperties>
</file>